
<file path=[Content_Types].xml><?xml version="1.0" encoding="utf-8"?>
<Types xmlns="http://schemas.openxmlformats.org/package/2006/content-types">
  <Default Extension="xml" ContentType="application/xml"/>
  <Default Extension="png" ContentType="image/png"/>
  <Default Extension="jpg" ContentType="image/jpeg"/>
  <Default Extension="jpeg" ContentType="image/jpeg"/>
  <Default Extension="rels" ContentType="application/vnd.openxmlformats-package.relationships+xml"/>
  <Default Extension="wdp" ContentType="image/vnd.ms-photo"/>
  <Default Extension="gif" ContentType="image/gif"/>
  <Default Extension="wav" ContentType="audio/wav"/>
  <Default Extension="bin" ContentType="application/vnd.openxmlformats-officedocument.presentationml.printerSettings"/>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3" r:id="rId1"/>
    <p:sldMasterId id="2147483731" r:id="rId2"/>
    <p:sldMasterId id="2147483748" r:id="rId3"/>
  </p:sldMasterIdLst>
  <p:notesMasterIdLst>
    <p:notesMasterId r:id="rId19"/>
  </p:notesMasterIdLst>
  <p:handoutMasterIdLst>
    <p:handoutMasterId r:id="rId20"/>
  </p:handoutMasterIdLst>
  <p:sldIdLst>
    <p:sldId id="526" r:id="rId4"/>
    <p:sldId id="538" r:id="rId5"/>
    <p:sldId id="529" r:id="rId6"/>
    <p:sldId id="502" r:id="rId7"/>
    <p:sldId id="501" r:id="rId8"/>
    <p:sldId id="541" r:id="rId9"/>
    <p:sldId id="542" r:id="rId10"/>
    <p:sldId id="540" r:id="rId11"/>
    <p:sldId id="543" r:id="rId12"/>
    <p:sldId id="544" r:id="rId13"/>
    <p:sldId id="505" r:id="rId14"/>
    <p:sldId id="545" r:id="rId15"/>
    <p:sldId id="548" r:id="rId16"/>
    <p:sldId id="546" r:id="rId17"/>
    <p:sldId id="549"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EA"/>
    <a:srgbClr val="000000"/>
    <a:srgbClr val="FFFFFF"/>
    <a:srgbClr val="996633"/>
    <a:srgbClr val="75BA4A"/>
    <a:srgbClr val="74B94A"/>
    <a:srgbClr val="504937"/>
    <a:srgbClr val="CFD3F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013" autoAdjust="0"/>
    <p:restoredTop sz="53453" autoAdjust="0"/>
  </p:normalViewPr>
  <p:slideViewPr>
    <p:cSldViewPr snapToObjects="1">
      <p:cViewPr varScale="1">
        <p:scale>
          <a:sx n="55" d="100"/>
          <a:sy n="55" d="100"/>
        </p:scale>
        <p:origin x="-2608" y="-120"/>
      </p:cViewPr>
      <p:guideLst>
        <p:guide orient="horz" pos="1460"/>
        <p:guide pos="1763"/>
      </p:guideLst>
    </p:cSldViewPr>
  </p:slideViewPr>
  <p:outlineViewPr>
    <p:cViewPr>
      <p:scale>
        <a:sx n="33" d="100"/>
        <a:sy n="33" d="100"/>
      </p:scale>
      <p:origin x="29" y="365"/>
    </p:cViewPr>
  </p:outlineViewPr>
  <p:notesTextViewPr>
    <p:cViewPr>
      <p:scale>
        <a:sx n="100" d="100"/>
        <a:sy n="100" d="100"/>
      </p:scale>
      <p:origin x="0" y="0"/>
    </p:cViewPr>
  </p:notesTextViewPr>
  <p:sorterViewPr>
    <p:cViewPr>
      <p:scale>
        <a:sx n="75" d="100"/>
        <a:sy n="75" d="100"/>
      </p:scale>
      <p:origin x="0" y="0"/>
    </p:cViewPr>
  </p:sorterViewPr>
  <p:notesViewPr>
    <p:cSldViewPr snapToGrid="0" snapToObjects="1">
      <p:cViewPr varScale="1">
        <p:scale>
          <a:sx n="81" d="100"/>
          <a:sy n="81" d="100"/>
        </p:scale>
        <p:origin x="-2093" y="-8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20" Type="http://schemas.openxmlformats.org/officeDocument/2006/relationships/handoutMaster" Target="handoutMasters/handoutMaster1.xml"/><Relationship Id="rId21" Type="http://schemas.openxmlformats.org/officeDocument/2006/relationships/printerSettings" Target="printerSettings/printerSettings1.bin"/><Relationship Id="rId22" Type="http://schemas.openxmlformats.org/officeDocument/2006/relationships/presProps" Target="presProps.xml"/><Relationship Id="rId23" Type="http://schemas.openxmlformats.org/officeDocument/2006/relationships/viewProps" Target="viewProps.xml"/><Relationship Id="rId24" Type="http://schemas.openxmlformats.org/officeDocument/2006/relationships/theme" Target="theme/theme1.xml"/><Relationship Id="rId25" Type="http://schemas.openxmlformats.org/officeDocument/2006/relationships/tableStyles" Target="tableStyles.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83C7BA8-D297-4EB0-81AF-CBBECAAB3403}" type="datetimeFigureOut">
              <a:rPr lang="en-US" smtClean="0"/>
              <a:t>3/3/14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79366A3-0A1D-42B7-8026-62855D01B132}" type="slidenum">
              <a:rPr lang="en-US" smtClean="0"/>
              <a:t>‹#›</a:t>
            </a:fld>
            <a:endParaRPr lang="en-US" dirty="0"/>
          </a:p>
        </p:txBody>
      </p:sp>
    </p:spTree>
    <p:extLst>
      <p:ext uri="{BB962C8B-B14F-4D97-AF65-F5344CB8AC3E}">
        <p14:creationId xmlns:p14="http://schemas.microsoft.com/office/powerpoint/2010/main" val="29664610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B40C61E-D4C9-9C49-9F78-7EF342EEF40D}" type="datetimeFigureOut">
              <a:rPr lang="en-US" smtClean="0"/>
              <a:t>3/3/14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046A1A-92C5-FD4F-88EA-E9F335BFD9C3}" type="slidenum">
              <a:rPr lang="en-US" smtClean="0"/>
              <a:t>‹#›</a:t>
            </a:fld>
            <a:endParaRPr lang="en-US" dirty="0"/>
          </a:p>
        </p:txBody>
      </p:sp>
    </p:spTree>
    <p:extLst>
      <p:ext uri="{BB962C8B-B14F-4D97-AF65-F5344CB8AC3E}">
        <p14:creationId xmlns:p14="http://schemas.microsoft.com/office/powerpoint/2010/main" val="164671797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third and final theme we’ll explore in the Research Communication Workshop is the problem of scholarly representation.  </a:t>
            </a:r>
            <a:endParaRPr lang="en-US" dirty="0"/>
          </a:p>
        </p:txBody>
      </p:sp>
      <p:sp>
        <p:nvSpPr>
          <p:cNvPr id="4" name="Slide Number Placeholder 3"/>
          <p:cNvSpPr>
            <a:spLocks noGrp="1"/>
          </p:cNvSpPr>
          <p:nvPr>
            <p:ph type="sldNum" sz="quarter" idx="10"/>
          </p:nvPr>
        </p:nvSpPr>
        <p:spPr/>
        <p:txBody>
          <a:bodyPr/>
          <a:lstStyle/>
          <a:p>
            <a:fld id="{710C5ABF-70DF-4E05-BA53-E648225BAEB2}" type="slidenum">
              <a:rPr lang="en-US" smtClean="0">
                <a:solidFill>
                  <a:prstClr val="black"/>
                </a:solidFill>
                <a:latin typeface="Calibri"/>
              </a:rPr>
              <a:pPr/>
              <a:t>1</a:t>
            </a:fld>
            <a:endParaRPr lang="en-US" dirty="0">
              <a:solidFill>
                <a:prstClr val="black"/>
              </a:solidFill>
              <a:latin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Both are exemplified in ORCID or ORCiD. </a:t>
            </a:r>
            <a:r>
              <a:rPr lang="en-US" dirty="0" smtClean="0"/>
              <a:t>ORCID provides a persistent digital identifier that distinguishes</a:t>
            </a:r>
            <a:r>
              <a:rPr lang="en-US" baseline="0" dirty="0" smtClean="0"/>
              <a:t> individual researchers.  A researcher can link her ORCiD to the works and activities she wants to represent her scholarship, and when she or others cite her ORCiD in papers and grant applications, human and machine readers can easily connect to that larger body of work.  </a:t>
            </a:r>
          </a:p>
          <a:p>
            <a:endParaRPr lang="en-US" baseline="0" dirty="0" smtClean="0"/>
          </a:p>
          <a:p>
            <a:r>
              <a:rPr lang="en-US" baseline="0" dirty="0" smtClean="0"/>
              <a:t>I’ve included here my ORCID profile, which includes a personal statement, publications, presentations, posters, and links to my FigShare and Twitter accounts.  </a:t>
            </a:r>
          </a:p>
          <a:p>
            <a:endParaRPr lang="en-US" baseline="0" dirty="0" smtClean="0"/>
          </a:p>
          <a:p>
            <a:endParaRPr lang="en-US" baseline="0" dirty="0" smtClean="0"/>
          </a:p>
          <a:p>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fld id="{76046A1A-92C5-FD4F-88EA-E9F335BFD9C3}" type="slidenum">
              <a:rPr lang="en-US" smtClean="0"/>
              <a:t>10</a:t>
            </a:fld>
            <a:endParaRPr lang="en-US" dirty="0"/>
          </a:p>
        </p:txBody>
      </p:sp>
    </p:spTree>
    <p:extLst>
      <p:ext uri="{BB962C8B-B14F-4D97-AF65-F5344CB8AC3E}">
        <p14:creationId xmlns:p14="http://schemas.microsoft.com/office/powerpoint/2010/main" val="30544123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ORCiDs are free and are increasingly being integrated in publishers’ manuscript workflows and funders’ application materials.  Institutions, including libraries, can use ORCiD API to create ID for researchers, and push, and pull information.  </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76046A1A-92C5-FD4F-88EA-E9F335BFD9C3}" type="slidenum">
              <a:rPr lang="en-US" smtClean="0"/>
              <a:t>11</a:t>
            </a:fld>
            <a:endParaRPr lang="en-US" dirty="0"/>
          </a:p>
        </p:txBody>
      </p:sp>
    </p:spTree>
    <p:extLst>
      <p:ext uri="{BB962C8B-B14F-4D97-AF65-F5344CB8AC3E}">
        <p14:creationId xmlns:p14="http://schemas.microsoft.com/office/powerpoint/2010/main" val="30997358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second solution to</a:t>
            </a:r>
            <a:r>
              <a:rPr lang="en-US" baseline="0" dirty="0" smtClean="0"/>
              <a:t> the problem of scholarly representation I’d like to highlight is altmetrics.  </a:t>
            </a:r>
            <a:endParaRPr lang="en-US" dirty="0"/>
          </a:p>
        </p:txBody>
      </p:sp>
      <p:sp>
        <p:nvSpPr>
          <p:cNvPr id="4" name="Slide Number Placeholder 3"/>
          <p:cNvSpPr>
            <a:spLocks noGrp="1"/>
          </p:cNvSpPr>
          <p:nvPr>
            <p:ph type="sldNum" sz="quarter" idx="10"/>
          </p:nvPr>
        </p:nvSpPr>
        <p:spPr/>
        <p:txBody>
          <a:bodyPr/>
          <a:lstStyle/>
          <a:p>
            <a:fld id="{710C5ABF-70DF-4E05-BA53-E648225BAEB2}" type="slidenum">
              <a:rPr lang="en-US" smtClean="0">
                <a:solidFill>
                  <a:prstClr val="black"/>
                </a:solidFill>
                <a:latin typeface="Calibri"/>
              </a:rPr>
              <a:pPr/>
              <a:t>12</a:t>
            </a:fld>
            <a:endParaRPr lang="en-US" dirty="0">
              <a:solidFill>
                <a:prstClr val="black"/>
              </a:solidFill>
              <a:latin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Increasingly scientific research and information is communicated, accessed, and endorsed on the Web.  This includes, of course, traditional journals and peer-reviewed papers, but also includes new channels such as blogs, social media, citation management software, video, and podcasts.</a:t>
            </a:r>
            <a:r>
              <a:rPr lang="en-US" sz="1200" kern="1200" baseline="0" dirty="0" smtClean="0">
                <a:solidFill>
                  <a:schemeClr val="tx1"/>
                </a:solidFill>
                <a:effectLst/>
                <a:latin typeface="+mn-lt"/>
                <a:ea typeface="+mn-ea"/>
                <a:cs typeface="+mn-cs"/>
              </a:rPr>
              <a:t>  As I’ve already discussed, t</a:t>
            </a:r>
            <a:r>
              <a:rPr lang="en-US" sz="1200" kern="1200" dirty="0" smtClean="0">
                <a:solidFill>
                  <a:schemeClr val="tx1"/>
                </a:solidFill>
                <a:effectLst/>
                <a:latin typeface="+mn-lt"/>
                <a:ea typeface="+mn-ea"/>
                <a:cs typeface="+mn-cs"/>
              </a:rPr>
              <a:t>raditional metrics—citation counts—do not adequately capture these new modes of scientific communication, offering an incomplete and often delayed indication of impact.  Altmetrics or alternative metrics are intended to measure the diversity and speed of scholarly communication in the digital age.  Furthermore, their utility extends beyond quantifying media mentions and usage; they help us understand the communities science</a:t>
            </a:r>
            <a:r>
              <a:rPr lang="en-US" sz="1200" kern="1200" baseline="0" dirty="0" smtClean="0">
                <a:solidFill>
                  <a:schemeClr val="tx1"/>
                </a:solidFill>
                <a:effectLst/>
                <a:latin typeface="+mn-lt"/>
                <a:ea typeface="+mn-ea"/>
                <a:cs typeface="+mn-cs"/>
              </a:rPr>
              <a:t> and scholarship</a:t>
            </a:r>
            <a:r>
              <a:rPr lang="en-US" sz="1200" kern="1200" dirty="0" smtClean="0">
                <a:solidFill>
                  <a:schemeClr val="tx1"/>
                </a:solidFill>
                <a:effectLst/>
                <a:latin typeface="+mn-lt"/>
                <a:ea typeface="+mn-ea"/>
                <a:cs typeface="+mn-cs"/>
              </a:rPr>
              <a:t> is reaching, and the tools scientists and the public are using to share scientific information.  Used together citation counts and altmetrics can offer a fuller, more nuanced, and timely picture of</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research productivity, impact, and engagement.  </a:t>
            </a:r>
          </a:p>
          <a:p>
            <a:endParaRPr lang="en-US" dirty="0" smtClean="0"/>
          </a:p>
          <a:p>
            <a:r>
              <a:rPr lang="en-US" dirty="0" smtClean="0"/>
              <a:t>OHSU</a:t>
            </a:r>
            <a:r>
              <a:rPr lang="en-US" baseline="0" dirty="0" smtClean="0"/>
              <a:t> is currently using PlumX to gather and analyze data altmetric data for OHSU’s research works and activities.  We are profiling 50 OHSU scientists, including all members of two prominent research labs on campus.  I’ve included an interesting snapshot of data in this slide, which illustrated the different kinds activity associated with roughly 1,100 unique articles.  </a:t>
            </a:r>
          </a:p>
          <a:p>
            <a:endParaRPr lang="en-US" baseline="0" dirty="0" smtClean="0"/>
          </a:p>
          <a:p>
            <a:r>
              <a:rPr lang="en-US" baseline="0" dirty="0" smtClean="0"/>
              <a:t>The goal of our pilot is to:</a:t>
            </a:r>
          </a:p>
          <a:p>
            <a:endParaRPr lang="en-US" baseline="0" dirty="0" smtClean="0"/>
          </a:p>
          <a:p>
            <a:pPr marL="171450" lvl="0" indent="-171450">
              <a:buFont typeface="Arial"/>
              <a:buChar char="•"/>
            </a:pPr>
            <a:r>
              <a:rPr lang="en-US" sz="1200" kern="1200" dirty="0" smtClean="0">
                <a:solidFill>
                  <a:schemeClr val="tx1"/>
                </a:solidFill>
                <a:effectLst/>
                <a:latin typeface="+mn-lt"/>
                <a:ea typeface="+mn-ea"/>
                <a:cs typeface="+mn-cs"/>
              </a:rPr>
              <a:t>Help the OHSU Library build and provide a more complete understanding of the impact of OHSU research.</a:t>
            </a:r>
          </a:p>
          <a:p>
            <a:pPr marL="171450" lvl="0" indent="-171450">
              <a:buFont typeface="Arial"/>
              <a:buChar char="•"/>
            </a:pPr>
            <a:r>
              <a:rPr lang="en-US" sz="1200" kern="1200" dirty="0" smtClean="0">
                <a:solidFill>
                  <a:schemeClr val="tx1"/>
                </a:solidFill>
                <a:effectLst/>
                <a:latin typeface="+mn-lt"/>
                <a:ea typeface="+mn-ea"/>
                <a:cs typeface="+mn-cs"/>
              </a:rPr>
              <a:t>Provide</a:t>
            </a:r>
            <a:r>
              <a:rPr lang="en-US" sz="1200" kern="1200" baseline="0" dirty="0" smtClean="0">
                <a:solidFill>
                  <a:schemeClr val="tx1"/>
                </a:solidFill>
                <a:effectLst/>
                <a:latin typeface="+mn-lt"/>
                <a:ea typeface="+mn-ea"/>
                <a:cs typeface="+mn-cs"/>
              </a:rPr>
              <a:t> us with a</a:t>
            </a:r>
            <a:r>
              <a:rPr lang="en-US" sz="1200" kern="1200" dirty="0" smtClean="0">
                <a:solidFill>
                  <a:schemeClr val="tx1"/>
                </a:solidFill>
                <a:effectLst/>
                <a:latin typeface="+mn-lt"/>
                <a:ea typeface="+mn-ea"/>
                <a:cs typeface="+mn-cs"/>
              </a:rPr>
              <a:t> fuller understanding of the tools communities are using to share scientific information. </a:t>
            </a:r>
          </a:p>
          <a:p>
            <a:pPr marL="171450" lvl="0" indent="-171450">
              <a:buFont typeface="Arial"/>
              <a:buChar char="•"/>
            </a:pPr>
            <a:r>
              <a:rPr lang="en-US" sz="1200" kern="1200" dirty="0" smtClean="0">
                <a:solidFill>
                  <a:schemeClr val="tx1"/>
                </a:solidFill>
                <a:effectLst/>
                <a:latin typeface="+mn-lt"/>
                <a:ea typeface="+mn-ea"/>
                <a:cs typeface="+mn-cs"/>
              </a:rPr>
              <a:t>Better understanding of the communities OHSU science is engaging.</a:t>
            </a:r>
          </a:p>
          <a:p>
            <a:pPr marL="171450" lvl="0" indent="-171450">
              <a:buFont typeface="Arial"/>
              <a:buChar char="•"/>
            </a:pPr>
            <a:r>
              <a:rPr lang="en-US" sz="1200" kern="1200" dirty="0" smtClean="0">
                <a:solidFill>
                  <a:schemeClr val="tx1"/>
                </a:solidFill>
                <a:effectLst/>
                <a:latin typeface="+mn-lt"/>
                <a:ea typeface="+mn-ea"/>
                <a:cs typeface="+mn-cs"/>
              </a:rPr>
              <a:t>And, aid in our knowledge of the possible relationships between dissemination methods/modes and impact.  </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76046A1A-92C5-FD4F-88EA-E9F335BFD9C3}" type="slidenum">
              <a:rPr lang="en-US" smtClean="0"/>
              <a:t>13</a:t>
            </a:fld>
            <a:endParaRPr lang="en-US" dirty="0"/>
          </a:p>
        </p:txBody>
      </p:sp>
    </p:spTree>
    <p:extLst>
      <p:ext uri="{BB962C8B-B14F-4D97-AF65-F5344CB8AC3E}">
        <p14:creationId xmlns:p14="http://schemas.microsoft.com/office/powerpoint/2010/main" val="37183190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Here are two very comprehensive resources for diving the altmetrics discussion.  </a:t>
            </a:r>
            <a:endParaRPr lang="en-US" baseline="0" dirty="0" smtClean="0"/>
          </a:p>
        </p:txBody>
      </p:sp>
      <p:sp>
        <p:nvSpPr>
          <p:cNvPr id="4" name="Slide Number Placeholder 3"/>
          <p:cNvSpPr>
            <a:spLocks noGrp="1"/>
          </p:cNvSpPr>
          <p:nvPr>
            <p:ph type="sldNum" sz="quarter" idx="10"/>
          </p:nvPr>
        </p:nvSpPr>
        <p:spPr/>
        <p:txBody>
          <a:bodyPr/>
          <a:lstStyle/>
          <a:p>
            <a:fld id="{76046A1A-92C5-FD4F-88EA-E9F335BFD9C3}" type="slidenum">
              <a:rPr lang="en-US" smtClean="0"/>
              <a:t>14</a:t>
            </a:fld>
            <a:endParaRPr lang="en-US" dirty="0"/>
          </a:p>
        </p:txBody>
      </p:sp>
    </p:spTree>
    <p:extLst>
      <p:ext uri="{BB962C8B-B14F-4D97-AF65-F5344CB8AC3E}">
        <p14:creationId xmlns:p14="http://schemas.microsoft.com/office/powerpoint/2010/main" val="30997358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We’d like to close the workshop</a:t>
            </a:r>
            <a:r>
              <a:rPr lang="en-US" baseline="0" dirty="0" smtClean="0"/>
              <a:t> by returning to the idea of strengthening the quality and efficiency of the research process and scholarly communication.  We haven’t addressed all of the issues.  Nor have we described all of the solutions related to the problem themes we covered.  For instance, a longer workshop would cover data citation as related to research representation.</a:t>
            </a:r>
          </a:p>
          <a:p>
            <a:endParaRPr lang="en-US" baseline="0" dirty="0"/>
          </a:p>
          <a:p>
            <a:r>
              <a:rPr lang="en-US" baseline="0" dirty="0" smtClean="0"/>
              <a:t>But we hoped we’ve offered an interesting overview of some of the practices and resources libraries and librarians are using, building, and promoting to positively affect research communication.  </a:t>
            </a:r>
          </a:p>
          <a:p>
            <a:endParaRPr lang="en-US" baseline="0" dirty="0" smtClean="0"/>
          </a:p>
          <a:p>
            <a:r>
              <a:rPr lang="en-US" baseline="0" dirty="0" smtClean="0"/>
              <a:t>Thank you and please feel free to contact me, Nicole, and Jackie with questions and feedback.  </a:t>
            </a:r>
          </a:p>
        </p:txBody>
      </p:sp>
      <p:sp>
        <p:nvSpPr>
          <p:cNvPr id="4" name="Slide Number Placeholder 3"/>
          <p:cNvSpPr>
            <a:spLocks noGrp="1"/>
          </p:cNvSpPr>
          <p:nvPr>
            <p:ph type="sldNum" sz="quarter" idx="10"/>
          </p:nvPr>
        </p:nvSpPr>
        <p:spPr/>
        <p:txBody>
          <a:bodyPr/>
          <a:lstStyle/>
          <a:p>
            <a:fld id="{76046A1A-92C5-FD4F-88EA-E9F335BFD9C3}" type="slidenum">
              <a:rPr lang="en-US" smtClean="0"/>
              <a:t>15</a:t>
            </a:fld>
            <a:endParaRPr lang="en-US" dirty="0"/>
          </a:p>
        </p:txBody>
      </p:sp>
    </p:spTree>
    <p:extLst>
      <p:ext uri="{BB962C8B-B14F-4D97-AF65-F5344CB8AC3E}">
        <p14:creationId xmlns:p14="http://schemas.microsoft.com/office/powerpoint/2010/main" val="36295545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problem has several flavors.  First, it is about who did what.  It is often surprisingly difficult to accurately connect an author to her full body of work.  Making it difficult for human and machine readers to access and understand an author’s scholarship.  </a:t>
            </a:r>
            <a:endParaRPr lang="en-US" dirty="0"/>
          </a:p>
        </p:txBody>
      </p:sp>
      <p:sp>
        <p:nvSpPr>
          <p:cNvPr id="4" name="Slide Number Placeholder 3"/>
          <p:cNvSpPr>
            <a:spLocks noGrp="1"/>
          </p:cNvSpPr>
          <p:nvPr>
            <p:ph type="sldNum" sz="quarter" idx="10"/>
          </p:nvPr>
        </p:nvSpPr>
        <p:spPr/>
        <p:txBody>
          <a:bodyPr/>
          <a:lstStyle/>
          <a:p>
            <a:fld id="{76046A1A-92C5-FD4F-88EA-E9F335BFD9C3}" type="slidenum">
              <a:rPr lang="en-US" smtClean="0"/>
              <a:t>2</a:t>
            </a:fld>
            <a:endParaRPr lang="en-US" dirty="0"/>
          </a:p>
        </p:txBody>
      </p:sp>
    </p:spTree>
    <p:extLst>
      <p:ext uri="{BB962C8B-B14F-4D97-AF65-F5344CB8AC3E}">
        <p14:creationId xmlns:p14="http://schemas.microsoft.com/office/powerpoint/2010/main" val="22216544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Take,</a:t>
            </a:r>
            <a:r>
              <a:rPr lang="en-US" baseline="0" dirty="0" smtClean="0"/>
              <a:t> for example, the case of the ecologist JL Campbell.  Searching Google Scholar for ecology and JL Campbell retrieves about 86 articles by or co-authored by JL Campbell.  But, the results actually represent the research of two scholars who share a name and a field, but no other research ties.</a:t>
            </a:r>
          </a:p>
          <a:p>
            <a:endParaRPr lang="en-US" baseline="0" dirty="0" smtClean="0"/>
          </a:p>
          <a:p>
            <a:r>
              <a:rPr lang="en-US" baseline="0" dirty="0" smtClean="0"/>
              <a:t>One </a:t>
            </a:r>
            <a:r>
              <a:rPr lang="en-US" sz="2000" dirty="0" smtClean="0">
                <a:solidFill>
                  <a:srgbClr val="FFFFFF"/>
                </a:solidFill>
              </a:rPr>
              <a:t>John L Campbell</a:t>
            </a:r>
            <a:r>
              <a:rPr lang="en-US" sz="2000" baseline="0" dirty="0" smtClean="0">
                <a:solidFill>
                  <a:srgbClr val="FFFFFF"/>
                </a:solidFill>
              </a:rPr>
              <a:t> is a </a:t>
            </a:r>
            <a:r>
              <a:rPr lang="en-US" sz="2000" dirty="0" smtClean="0">
                <a:solidFill>
                  <a:srgbClr val="FFFFFF"/>
                </a:solidFill>
              </a:rPr>
              <a:t>Research Ecologist</a:t>
            </a:r>
            <a:r>
              <a:rPr lang="en-US" sz="2000" baseline="0" dirty="0" smtClean="0">
                <a:solidFill>
                  <a:srgbClr val="FFFFFF"/>
                </a:solidFill>
              </a:rPr>
              <a:t> at </a:t>
            </a:r>
            <a:r>
              <a:rPr lang="en-US" sz="2000" dirty="0" smtClean="0">
                <a:solidFill>
                  <a:srgbClr val="FFFFFF"/>
                </a:solidFill>
              </a:rPr>
              <a:t>Oregon State University.</a:t>
            </a:r>
            <a:r>
              <a:rPr lang="en-US" sz="2000" baseline="0" dirty="0" smtClean="0">
                <a:solidFill>
                  <a:srgbClr val="FFFFFF"/>
                </a:solidFill>
              </a:rPr>
              <a:t>  The other </a:t>
            </a:r>
            <a:r>
              <a:rPr lang="en-US" sz="2000" dirty="0" smtClean="0">
                <a:solidFill>
                  <a:srgbClr val="FFFFFF"/>
                </a:solidFill>
              </a:rPr>
              <a:t>John L Campbell</a:t>
            </a:r>
            <a:r>
              <a:rPr lang="en-US" sz="2000" baseline="0" dirty="0" smtClean="0">
                <a:solidFill>
                  <a:srgbClr val="FFFFFF"/>
                </a:solidFill>
              </a:rPr>
              <a:t> is a </a:t>
            </a:r>
            <a:r>
              <a:rPr lang="en-US" sz="2000" dirty="0" smtClean="0">
                <a:solidFill>
                  <a:srgbClr val="FFFFFF"/>
                </a:solidFill>
              </a:rPr>
              <a:t>Research Ecologist</a:t>
            </a:r>
            <a:r>
              <a:rPr lang="en-US" sz="2000" baseline="0" dirty="0" smtClean="0">
                <a:solidFill>
                  <a:srgbClr val="FFFFFF"/>
                </a:solidFill>
              </a:rPr>
              <a:t> at the </a:t>
            </a:r>
            <a:r>
              <a:rPr lang="en-US" sz="2000" dirty="0" smtClean="0">
                <a:solidFill>
                  <a:srgbClr val="FFFFFF"/>
                </a:solidFill>
              </a:rPr>
              <a:t>Center for Research on Ecosystem Change</a:t>
            </a:r>
            <a:r>
              <a:rPr lang="en-US" sz="2000" baseline="0" dirty="0" smtClean="0">
                <a:solidFill>
                  <a:srgbClr val="FFFFFF"/>
                </a:solidFill>
              </a:rPr>
              <a:t> in </a:t>
            </a:r>
            <a:r>
              <a:rPr lang="en-US" sz="2000" dirty="0" smtClean="0">
                <a:solidFill>
                  <a:srgbClr val="FFFFFF"/>
                </a:solidFill>
              </a:rPr>
              <a:t>Durham, NC</a:t>
            </a:r>
          </a:p>
          <a:p>
            <a:endParaRPr lang="en-US" baseline="0" dirty="0" smtClean="0"/>
          </a:p>
          <a:p>
            <a:r>
              <a:rPr lang="en-US" baseline="0" dirty="0" smtClean="0"/>
              <a:t>This makes it difficult for the average human user to discover and use either author’s publications; and drives machine readers to inaccurate conclusions.  Consider for instance, the important (if flawed) metrics derived from bibliographic data, like the h-index and how </a:t>
            </a:r>
            <a:r>
              <a:rPr lang="en-US" baseline="0" dirty="0" smtClean="0"/>
              <a:t>incorrect </a:t>
            </a:r>
            <a:r>
              <a:rPr lang="en-US" baseline="0" dirty="0" smtClean="0"/>
              <a:t>the scores would be in this case.</a:t>
            </a:r>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2700063D-27D6-4C40-93B7-4A8BBDBB6736}" type="slidenum">
              <a:rPr lang="en-US" smtClean="0"/>
              <a:t>3</a:t>
            </a:fld>
            <a:endParaRPr lang="en-US" dirty="0"/>
          </a:p>
        </p:txBody>
      </p:sp>
    </p:spTree>
    <p:extLst>
      <p:ext uri="{BB962C8B-B14F-4D97-AF65-F5344CB8AC3E}">
        <p14:creationId xmlns:p14="http://schemas.microsoft.com/office/powerpoint/2010/main" val="38679560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And, most tools and servcies don’t connect users to a </a:t>
            </a:r>
            <a:r>
              <a:rPr lang="en-US" baseline="0" dirty="0" smtClean="0"/>
              <a:t>scholars full body of research activities and products, specifically things that aren’t books or articles.  This includes, but is not limited to, data sets, editorial activities, posters and </a:t>
            </a:r>
            <a:r>
              <a:rPr lang="en-US" baseline="0" dirty="0" smtClean="0"/>
              <a:t>presentations, </a:t>
            </a:r>
            <a:r>
              <a:rPr lang="en-US" baseline="0" dirty="0" smtClean="0"/>
              <a:t>funding, podcasts, and blogs.  </a:t>
            </a:r>
            <a:endParaRPr lang="en-US" baseline="0" dirty="0" smtClean="0"/>
          </a:p>
          <a:p>
            <a:endParaRPr lang="en-US" baseline="0" dirty="0" smtClean="0"/>
          </a:p>
          <a:p>
            <a:r>
              <a:rPr lang="en-US" baseline="0" dirty="0" smtClean="0"/>
              <a:t>For example, here is Scopus’s view of my boss, Melissa Haendel’s scholarly footprint - showing mostly peer reviewed articles.</a:t>
            </a: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76046A1A-92C5-FD4F-88EA-E9F335BFD9C3}" type="slidenum">
              <a:rPr lang="en-US" smtClean="0"/>
              <a:t>4</a:t>
            </a:fld>
            <a:endParaRPr lang="en-US" dirty="0"/>
          </a:p>
        </p:txBody>
      </p:sp>
    </p:spTree>
    <p:extLst>
      <p:ext uri="{BB962C8B-B14F-4D97-AF65-F5344CB8AC3E}">
        <p14:creationId xmlns:p14="http://schemas.microsoft.com/office/powerpoint/2010/main" val="24673099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And here is her profile in SciVal Experts, which is primarily derived from the metadata about and abstracts from those publications.  </a:t>
            </a:r>
            <a:endParaRPr lang="en-US" dirty="0"/>
          </a:p>
        </p:txBody>
      </p:sp>
      <p:sp>
        <p:nvSpPr>
          <p:cNvPr id="4" name="Slide Number Placeholder 3"/>
          <p:cNvSpPr>
            <a:spLocks noGrp="1"/>
          </p:cNvSpPr>
          <p:nvPr>
            <p:ph type="sldNum" sz="quarter" idx="10"/>
          </p:nvPr>
        </p:nvSpPr>
        <p:spPr/>
        <p:txBody>
          <a:bodyPr/>
          <a:lstStyle/>
          <a:p>
            <a:fld id="{76046A1A-92C5-FD4F-88EA-E9F335BFD9C3}" type="slidenum">
              <a:rPr lang="en-US" smtClean="0"/>
              <a:t>5</a:t>
            </a:fld>
            <a:endParaRPr lang="en-US" dirty="0"/>
          </a:p>
        </p:txBody>
      </p:sp>
    </p:spTree>
    <p:extLst>
      <p:ext uri="{BB962C8B-B14F-4D97-AF65-F5344CB8AC3E}">
        <p14:creationId xmlns:p14="http://schemas.microsoft.com/office/powerpoint/2010/main" val="30544123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a:t>
            </a:r>
            <a:r>
              <a:rPr lang="en-US" baseline="0" dirty="0" smtClean="0"/>
              <a:t> her profile on GitHub.</a:t>
            </a:r>
          </a:p>
          <a:p>
            <a:endParaRPr lang="en-US" dirty="0"/>
          </a:p>
        </p:txBody>
      </p:sp>
      <p:sp>
        <p:nvSpPr>
          <p:cNvPr id="4" name="Slide Number Placeholder 3"/>
          <p:cNvSpPr>
            <a:spLocks noGrp="1"/>
          </p:cNvSpPr>
          <p:nvPr>
            <p:ph type="sldNum" sz="quarter" idx="10"/>
          </p:nvPr>
        </p:nvSpPr>
        <p:spPr/>
        <p:txBody>
          <a:bodyPr/>
          <a:lstStyle/>
          <a:p>
            <a:fld id="{76046A1A-92C5-FD4F-88EA-E9F335BFD9C3}" type="slidenum">
              <a:rPr lang="en-US" smtClean="0"/>
              <a:t>6</a:t>
            </a:fld>
            <a:endParaRPr lang="en-US" dirty="0"/>
          </a:p>
        </p:txBody>
      </p:sp>
    </p:spTree>
    <p:extLst>
      <p:ext uri="{BB962C8B-B14F-4D97-AF65-F5344CB8AC3E}">
        <p14:creationId xmlns:p14="http://schemas.microsoft.com/office/powerpoint/2010/main" val="28309704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a:t>
            </a:r>
            <a:r>
              <a:rPr lang="en-US" baseline="0" dirty="0" smtClean="0"/>
              <a:t> here our her slide shares.  </a:t>
            </a:r>
            <a:endParaRPr lang="en-US" dirty="0"/>
          </a:p>
        </p:txBody>
      </p:sp>
      <p:sp>
        <p:nvSpPr>
          <p:cNvPr id="4" name="Slide Number Placeholder 3"/>
          <p:cNvSpPr>
            <a:spLocks noGrp="1"/>
          </p:cNvSpPr>
          <p:nvPr>
            <p:ph type="sldNum" sz="quarter" idx="10"/>
          </p:nvPr>
        </p:nvSpPr>
        <p:spPr/>
        <p:txBody>
          <a:bodyPr/>
          <a:lstStyle/>
          <a:p>
            <a:fld id="{76046A1A-92C5-FD4F-88EA-E9F335BFD9C3}" type="slidenum">
              <a:rPr lang="en-US" smtClean="0"/>
              <a:t>7</a:t>
            </a:fld>
            <a:endParaRPr lang="en-US" dirty="0"/>
          </a:p>
        </p:txBody>
      </p:sp>
    </p:spTree>
    <p:extLst>
      <p:ext uri="{BB962C8B-B14F-4D97-AF65-F5344CB8AC3E}">
        <p14:creationId xmlns:p14="http://schemas.microsoft.com/office/powerpoint/2010/main" val="28037732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 related problem of representation </a:t>
            </a:r>
            <a:r>
              <a:rPr lang="en-US" baseline="0" dirty="0" smtClean="0"/>
              <a:t>is the </a:t>
            </a:r>
            <a:r>
              <a:rPr lang="en-US" baseline="0" dirty="0" smtClean="0"/>
              <a:t>incompleteness </a:t>
            </a:r>
            <a:r>
              <a:rPr lang="en-US" baseline="0" dirty="0" smtClean="0"/>
              <a:t>of the traditional metrics used to measure and understand the impact of a scholar’s work.  These metrics, such and the h-index and impact factor are based on </a:t>
            </a:r>
            <a:r>
              <a:rPr lang="en-US" baseline="0" dirty="0" smtClean="0"/>
              <a:t>publication to publication citation </a:t>
            </a:r>
            <a:r>
              <a:rPr lang="en-US" baseline="0" dirty="0" smtClean="0"/>
              <a:t>data, and don’t address the attention and usage scholarly </a:t>
            </a:r>
            <a:r>
              <a:rPr lang="en-US" baseline="0" dirty="0" smtClean="0"/>
              <a:t>works </a:t>
            </a:r>
            <a:r>
              <a:rPr lang="en-US" baseline="0" dirty="0" smtClean="0"/>
              <a:t>that aren’t books or articles receive.  </a:t>
            </a:r>
            <a:r>
              <a:rPr lang="en-US" baseline="0" dirty="0" smtClean="0"/>
              <a:t>Additionally, </a:t>
            </a:r>
            <a:r>
              <a:rPr lang="en-US" baseline="0" dirty="0" smtClean="0"/>
              <a:t>much like the traditional model of scholarly communication its self, these metrics are slow (not beginning to build until articles and books that reference a work are published), primarily address only a specific slice of communication (researcher to researcher) and don’t provide context (failing to reveal why a particular work was cited be it affirmation or </a:t>
            </a:r>
            <a:r>
              <a:rPr lang="en-US" baseline="0" dirty="0" smtClean="0"/>
              <a:t>refutation)</a:t>
            </a:r>
            <a:r>
              <a:rPr lang="en-US" baseline="0" dirty="0" smtClean="0"/>
              <a:t>.  </a:t>
            </a:r>
          </a:p>
          <a:p>
            <a:endParaRPr lang="en-US" baseline="0" dirty="0" smtClean="0"/>
          </a:p>
          <a:p>
            <a:r>
              <a:rPr lang="en-US" baseline="0" dirty="0" smtClean="0"/>
              <a:t>A reliance and systematic use of such metrics, by hiring and tenure and review committees for instance, can lead to, among other things, a very narrow understanding of a scholars impact, and prevents some researchers from telling their most compelling impact </a:t>
            </a:r>
            <a:r>
              <a:rPr lang="en-US" baseline="0" dirty="0" smtClean="0"/>
              <a:t>stories.  Additionally</a:t>
            </a:r>
            <a:r>
              <a:rPr lang="en-US" baseline="0" dirty="0" smtClean="0"/>
              <a:t>, the academy’s over emphasis of these metrics, can lead to an </a:t>
            </a:r>
            <a:r>
              <a:rPr lang="en-US" baseline="0" dirty="0" smtClean="0"/>
              <a:t>artificial </a:t>
            </a:r>
            <a:r>
              <a:rPr lang="en-US" baseline="0" dirty="0" smtClean="0"/>
              <a:t>preoccupation with publishing in “premier” journals (as measured by the impact factor) that may not be the best fit for a paper or prove the most useful for other researchers to build on or access.  </a:t>
            </a:r>
            <a:endParaRPr lang="en-US" baseline="0" dirty="0" smtClean="0"/>
          </a:p>
          <a:p>
            <a:endParaRPr lang="en-US" baseline="0" dirty="0" smtClean="0"/>
          </a:p>
          <a:p>
            <a:r>
              <a:rPr lang="en-US" baseline="0" dirty="0" smtClean="0"/>
              <a:t>As Jackie and Nicole have done, I think it’s important to contextualize the problem of scholarly representation within the context of downstream effects and issues – it’s not just about discovering the work of one scholar or one tenure and promotion decision.  Rather, it’s about the cumulative effect of hiring, funding, collaboration, policy, and research decisions based on incomplete and one-dimensional understandings of people’s scholarly footprints, specifically the research paths these decisions influence and the inefficiencies they promote.  </a:t>
            </a:r>
          </a:p>
          <a:p>
            <a:endParaRPr lang="en-US" baseline="0" dirty="0" smtClean="0"/>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76046A1A-92C5-FD4F-88EA-E9F335BFD9C3}" type="slidenum">
              <a:rPr lang="en-US" smtClean="0"/>
              <a:t>8</a:t>
            </a:fld>
            <a:endParaRPr lang="en-US" dirty="0"/>
          </a:p>
        </p:txBody>
      </p:sp>
    </p:spTree>
    <p:extLst>
      <p:ext uri="{BB962C8B-B14F-4D97-AF65-F5344CB8AC3E}">
        <p14:creationId xmlns:p14="http://schemas.microsoft.com/office/powerpoint/2010/main" val="30544123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 first solution</a:t>
            </a:r>
            <a:r>
              <a:rPr lang="en-US" baseline="0" dirty="0" smtClean="0"/>
              <a:t> to the problem of scholarly representation I’d like to highlight is author disambiguation and inclusive linkages.  Author disambiguation refers to the process of associating people with unique, human and machine readable identifiers.  Inclusive linkages refers to the ability to associate these identifiers with a broad and varied body of research activities and associations, including affiliation, funding awards, data sets, and poster presentations.</a:t>
            </a:r>
          </a:p>
          <a:p>
            <a:endParaRPr lang="en-US" dirty="0"/>
          </a:p>
        </p:txBody>
      </p:sp>
      <p:sp>
        <p:nvSpPr>
          <p:cNvPr id="4" name="Slide Number Placeholder 3"/>
          <p:cNvSpPr>
            <a:spLocks noGrp="1"/>
          </p:cNvSpPr>
          <p:nvPr>
            <p:ph type="sldNum" sz="quarter" idx="10"/>
          </p:nvPr>
        </p:nvSpPr>
        <p:spPr/>
        <p:txBody>
          <a:bodyPr/>
          <a:lstStyle/>
          <a:p>
            <a:fld id="{710C5ABF-70DF-4E05-BA53-E648225BAEB2}" type="slidenum">
              <a:rPr lang="en-US" smtClean="0">
                <a:solidFill>
                  <a:prstClr val="black"/>
                </a:solidFill>
                <a:latin typeface="Calibri"/>
              </a:rPr>
              <a:pPr/>
              <a:t>9</a:t>
            </a:fld>
            <a:endParaRPr lang="en-US" dirty="0">
              <a:solidFill>
                <a:prstClr val="black"/>
              </a:solidFill>
              <a:latin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 Id="rId3" Type="http://schemas.microsoft.com/office/2007/relationships/hdphoto" Target="../media/hdphoto1.wdp"/></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microsoft.com/office/2007/relationships/hdphoto" Target="../media/hdphoto1.wdp"/></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61084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Log">
    <p:spTree>
      <p:nvGrpSpPr>
        <p:cNvPr id="1" name=""/>
        <p:cNvGrpSpPr/>
        <p:nvPr/>
      </p:nvGrpSpPr>
      <p:grpSpPr>
        <a:xfrm>
          <a:off x="0" y="0"/>
          <a:ext cx="0" cy="0"/>
          <a:chOff x="0" y="0"/>
          <a:chExt cx="0" cy="0"/>
        </a:xfrm>
      </p:grpSpPr>
      <p:pic>
        <p:nvPicPr>
          <p:cNvPr id="6" name="Picture 5" descr="circle log.png"/>
          <p:cNvPicPr>
            <a:picLocks noChangeAspect="1"/>
          </p:cNvPicPr>
          <p:nvPr userDrawn="1"/>
        </p:nvPicPr>
        <p:blipFill>
          <a:blip r:embed="rId2" cstate="print">
            <a:duotone>
              <a:schemeClr val="bg2">
                <a:shade val="45000"/>
                <a:satMod val="135000"/>
              </a:schemeClr>
              <a:prstClr val="white"/>
            </a:duotone>
          </a:blip>
          <a:stretch>
            <a:fillRect/>
          </a:stretch>
        </p:blipFill>
        <p:spPr>
          <a:xfrm>
            <a:off x="2286000" y="1143000"/>
            <a:ext cx="4572000" cy="4572000"/>
          </a:xfrm>
          <a:prstGeom prst="rect">
            <a:avLst/>
          </a:prstGeom>
        </p:spPr>
      </p:pic>
    </p:spTree>
    <p:extLst>
      <p:ext uri="{BB962C8B-B14F-4D97-AF65-F5344CB8AC3E}">
        <p14:creationId xmlns:p14="http://schemas.microsoft.com/office/powerpoint/2010/main" val="797178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reserve="1">
  <p:cSld name="Square">
    <p:spTree>
      <p:nvGrpSpPr>
        <p:cNvPr id="1" name=""/>
        <p:cNvGrpSpPr/>
        <p:nvPr/>
      </p:nvGrpSpPr>
      <p:grpSpPr>
        <a:xfrm>
          <a:off x="0" y="0"/>
          <a:ext cx="0" cy="0"/>
          <a:chOff x="0" y="0"/>
          <a:chExt cx="0" cy="0"/>
        </a:xfrm>
      </p:grpSpPr>
      <p:pic>
        <p:nvPicPr>
          <p:cNvPr id="4" name="Picture 3" descr="circle graph.png"/>
          <p:cNvPicPr>
            <a:picLocks noChangeAspect="1"/>
          </p:cNvPicPr>
          <p:nvPr userDrawn="1"/>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sharpenSoften amount="-25000"/>
                    </a14:imgEffect>
                    <a14:imgEffect>
                      <a14:brightnessContrast bright="20000" contrast="-40000"/>
                    </a14:imgEffect>
                  </a14:imgLayer>
                </a14:imgProps>
              </a:ext>
            </a:extLst>
          </a:blip>
          <a:stretch>
            <a:fillRect/>
          </a:stretch>
        </p:blipFill>
        <p:spPr>
          <a:xfrm>
            <a:off x="2286000" y="1143000"/>
            <a:ext cx="4572000" cy="4572000"/>
          </a:xfrm>
          <a:prstGeom prst="rect">
            <a:avLst/>
          </a:prstGeom>
        </p:spPr>
      </p:pic>
    </p:spTree>
    <p:extLst>
      <p:ext uri="{BB962C8B-B14F-4D97-AF65-F5344CB8AC3E}">
        <p14:creationId xmlns:p14="http://schemas.microsoft.com/office/powerpoint/2010/main" val="20458922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Square">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86271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nchor="t">
            <a:normAutofit/>
          </a:bodyPr>
          <a:lstStyle>
            <a:lvl1pPr marL="0" indent="0" algn="ctr">
              <a:buNone/>
              <a:defRPr sz="2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E380BE-9665-0749-9B3F-31E11C91DB5E}" type="datetimeFigureOut">
              <a:rPr lang="en-US" smtClean="0">
                <a:solidFill>
                  <a:srgbClr val="FFFFCC"/>
                </a:solidFill>
                <a:latin typeface="Calibri"/>
              </a:rPr>
              <a:pPr/>
              <a:t>3/3/14</a:t>
            </a:fld>
            <a:endParaRPr lang="en-US" dirty="0">
              <a:solidFill>
                <a:srgbClr val="FFFFCC"/>
              </a:solidFill>
              <a:latin typeface="Calibri"/>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srgbClr val="FFFFCC"/>
              </a:solidFill>
              <a:latin typeface="Calibri"/>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8FA3D0FB-C6F7-0C48-BA31-DE925446F821}" type="slidenum">
              <a:rPr lang="en-US" smtClean="0">
                <a:solidFill>
                  <a:srgbClr val="FFFFCC"/>
                </a:solidFill>
                <a:latin typeface="Calibri"/>
              </a:rPr>
              <a:pPr/>
              <a:t>‹#›</a:t>
            </a:fld>
            <a:endParaRPr lang="en-US" dirty="0">
              <a:solidFill>
                <a:srgbClr val="FFFFCC"/>
              </a:solidFill>
              <a:latin typeface="Calibri"/>
            </a:endParaRPr>
          </a:p>
        </p:txBody>
      </p:sp>
    </p:spTree>
    <p:extLst>
      <p:ext uri="{BB962C8B-B14F-4D97-AF65-F5344CB8AC3E}">
        <p14:creationId xmlns:p14="http://schemas.microsoft.com/office/powerpoint/2010/main" val="18334411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9FE380BE-9665-0749-9B3F-31E11C91DB5E}" type="datetimeFigureOut">
              <a:rPr lang="en-US" smtClean="0">
                <a:solidFill>
                  <a:srgbClr val="FFFFCC"/>
                </a:solidFill>
                <a:latin typeface="Calibri"/>
              </a:rPr>
              <a:pPr/>
              <a:t>3/3/14</a:t>
            </a:fld>
            <a:endParaRPr lang="en-US" dirty="0">
              <a:solidFill>
                <a:srgbClr val="FFFFCC"/>
              </a:solidFill>
              <a:latin typeface="Calibri"/>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solidFill>
                <a:srgbClr val="FFFFCC"/>
              </a:solidFill>
              <a:latin typeface="Calibri"/>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8FA3D0FB-C6F7-0C48-BA31-DE925446F821}" type="slidenum">
              <a:rPr lang="en-US" smtClean="0">
                <a:solidFill>
                  <a:srgbClr val="FFFFCC"/>
                </a:solidFill>
                <a:latin typeface="Calibri"/>
              </a:rPr>
              <a:pPr/>
              <a:t>‹#›</a:t>
            </a:fld>
            <a:endParaRPr lang="en-US" dirty="0">
              <a:solidFill>
                <a:srgbClr val="FFFFCC"/>
              </a:solidFill>
              <a:latin typeface="Calibri"/>
            </a:endParaRPr>
          </a:p>
        </p:txBody>
      </p:sp>
    </p:spTree>
    <p:extLst>
      <p:ext uri="{BB962C8B-B14F-4D97-AF65-F5344CB8AC3E}">
        <p14:creationId xmlns:p14="http://schemas.microsoft.com/office/powerpoint/2010/main" val="23591660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6" name="Rectangle 5"/>
          <p:cNvSpPr/>
          <p:nvPr userDrawn="1"/>
        </p:nvSpPr>
        <p:spPr>
          <a:xfrm>
            <a:off x="232608" y="219240"/>
            <a:ext cx="8692444" cy="6434666"/>
          </a:xfrm>
          <a:prstGeom prst="rect">
            <a:avLst/>
          </a:prstGeom>
          <a:noFill/>
          <a:ln w="19050" cap="flat" cmpd="sng" algn="ctr">
            <a:solidFill>
              <a:schemeClr val="tx2"/>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solidFill>
                  <a:srgbClr val="FCF4C6"/>
                </a:solidFill>
              </a:ln>
              <a:solidFill>
                <a:srgbClr val="FCF4C6"/>
              </a:solidFill>
              <a:latin typeface="Calibri"/>
            </a:endParaRPr>
          </a:p>
        </p:txBody>
      </p:sp>
    </p:spTree>
    <p:extLst>
      <p:ext uri="{BB962C8B-B14F-4D97-AF65-F5344CB8AC3E}">
        <p14:creationId xmlns:p14="http://schemas.microsoft.com/office/powerpoint/2010/main" val="1694011873"/>
      </p:ext>
    </p:extLst>
  </p:cSld>
  <p:clrMapOvr>
    <a:masterClrMapping/>
  </p:clrMapOvr>
  <mc:AlternateContent xmlns:mc="http://schemas.openxmlformats.org/markup-compatibility/2006" xmlns:p14="http://schemas.microsoft.com/office/powerpoint/2010/main">
    <mc:Choice Requires="p14">
      <p:transition spd="slow" p14:dur="2000" advClick="0" advTm="7000">
        <p:fade/>
      </p:transition>
    </mc:Choice>
    <mc:Fallback xmlns="">
      <p:transition spd="slow" advClick="0" advTm="7000">
        <p:fade/>
      </p:transition>
    </mc:Fallback>
  </mc:AlternateContent>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a:prstGeom prst="rect">
            <a:avLst/>
          </a:prstGeom>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00200"/>
            <a:ext cx="8229600" cy="4525963"/>
          </a:xfrm>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E380BE-9665-0749-9B3F-31E11C91DB5E}" type="datetimeFigureOut">
              <a:rPr lang="en-US" smtClean="0"/>
              <a:t>3/3/14</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8FA3D0FB-C6F7-0C48-BA31-DE925446F821}" type="slidenum">
              <a:rPr lang="en-US" smtClean="0"/>
              <a:t>‹#›</a:t>
            </a:fld>
            <a:endParaRPr lang="en-US" dirty="0"/>
          </a:p>
        </p:txBody>
      </p:sp>
    </p:spTree>
    <p:extLst>
      <p:ext uri="{BB962C8B-B14F-4D97-AF65-F5344CB8AC3E}">
        <p14:creationId xmlns:p14="http://schemas.microsoft.com/office/powerpoint/2010/main" val="35564322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Log">
    <p:spTree>
      <p:nvGrpSpPr>
        <p:cNvPr id="1" name=""/>
        <p:cNvGrpSpPr/>
        <p:nvPr/>
      </p:nvGrpSpPr>
      <p:grpSpPr>
        <a:xfrm>
          <a:off x="0" y="0"/>
          <a:ext cx="0" cy="0"/>
          <a:chOff x="0" y="0"/>
          <a:chExt cx="0" cy="0"/>
        </a:xfrm>
      </p:grpSpPr>
      <p:pic>
        <p:nvPicPr>
          <p:cNvPr id="6" name="Picture 5" descr="circle log.png"/>
          <p:cNvPicPr>
            <a:picLocks noChangeAspect="1"/>
          </p:cNvPicPr>
          <p:nvPr userDrawn="1"/>
        </p:nvPicPr>
        <p:blipFill>
          <a:blip r:embed="rId2" cstate="print">
            <a:duotone>
              <a:schemeClr val="bg2">
                <a:shade val="45000"/>
                <a:satMod val="135000"/>
              </a:schemeClr>
              <a:prstClr val="white"/>
            </a:duotone>
          </a:blip>
          <a:stretch>
            <a:fillRect/>
          </a:stretch>
        </p:blipFill>
        <p:spPr>
          <a:xfrm>
            <a:off x="2286000" y="1143000"/>
            <a:ext cx="4572000" cy="4572000"/>
          </a:xfrm>
          <a:prstGeom prst="rect">
            <a:avLst/>
          </a:prstGeom>
        </p:spPr>
      </p:pic>
    </p:spTree>
    <p:extLst>
      <p:ext uri="{BB962C8B-B14F-4D97-AF65-F5344CB8AC3E}">
        <p14:creationId xmlns:p14="http://schemas.microsoft.com/office/powerpoint/2010/main" val="27325577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Square">
    <p:spTree>
      <p:nvGrpSpPr>
        <p:cNvPr id="1" name=""/>
        <p:cNvGrpSpPr/>
        <p:nvPr/>
      </p:nvGrpSpPr>
      <p:grpSpPr>
        <a:xfrm>
          <a:off x="0" y="0"/>
          <a:ext cx="0" cy="0"/>
          <a:chOff x="0" y="0"/>
          <a:chExt cx="0" cy="0"/>
        </a:xfrm>
      </p:grpSpPr>
      <p:pic>
        <p:nvPicPr>
          <p:cNvPr id="4" name="Picture 3" descr="circle graph.png"/>
          <p:cNvPicPr>
            <a:picLocks noChangeAspect="1"/>
          </p:cNvPicPr>
          <p:nvPr userDrawn="1"/>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sharpenSoften amount="-25000"/>
                    </a14:imgEffect>
                    <a14:imgEffect>
                      <a14:brightnessContrast bright="20000" contrast="-40000"/>
                    </a14:imgEffect>
                  </a14:imgLayer>
                </a14:imgProps>
              </a:ext>
            </a:extLst>
          </a:blip>
          <a:stretch>
            <a:fillRect/>
          </a:stretch>
        </p:blipFill>
        <p:spPr>
          <a:xfrm>
            <a:off x="2286000" y="1143000"/>
            <a:ext cx="4572000" cy="4572000"/>
          </a:xfrm>
          <a:prstGeom prst="rect">
            <a:avLst/>
          </a:prstGeom>
        </p:spPr>
      </p:pic>
    </p:spTree>
    <p:extLst>
      <p:ext uri="{BB962C8B-B14F-4D97-AF65-F5344CB8AC3E}">
        <p14:creationId xmlns:p14="http://schemas.microsoft.com/office/powerpoint/2010/main" val="528268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Squar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86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a:prstGeom prst="rect">
            <a:avLst/>
          </a:prstGeom>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00200"/>
            <a:ext cx="8229600" cy="4525963"/>
          </a:xfrm>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E380BE-9665-0749-9B3F-31E11C91DB5E}" type="datetimeFigureOut">
              <a:rPr lang="en-US" smtClean="0"/>
              <a:t>3/3/14</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8FA3D0FB-C6F7-0C48-BA31-DE925446F821}"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6" name="Rectangle 5"/>
          <p:cNvSpPr/>
          <p:nvPr userDrawn="1"/>
        </p:nvSpPr>
        <p:spPr>
          <a:xfrm>
            <a:off x="232608" y="219240"/>
            <a:ext cx="8692444" cy="6434666"/>
          </a:xfrm>
          <a:prstGeom prst="rect">
            <a:avLst/>
          </a:prstGeom>
          <a:noFill/>
          <a:ln w="19050" cap="flat" cmpd="sng" algn="ctr">
            <a:solidFill>
              <a:schemeClr val="tx2"/>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solidFill>
                  <a:schemeClr val="tx2"/>
                </a:solidFill>
              </a:ln>
              <a:solidFill>
                <a:schemeClr val="tx2"/>
              </a:solidFill>
            </a:endParaRPr>
          </a:p>
        </p:txBody>
      </p:sp>
    </p:spTree>
    <p:extLst>
      <p:ext uri="{BB962C8B-B14F-4D97-AF65-F5344CB8AC3E}">
        <p14:creationId xmlns:p14="http://schemas.microsoft.com/office/powerpoint/2010/main" val="2130644267"/>
      </p:ext>
    </p:extLst>
  </p:cSld>
  <p:clrMapOvr>
    <a:masterClrMapping/>
  </p:clrMapOvr>
  <mc:AlternateContent xmlns:mc="http://schemas.openxmlformats.org/markup-compatibility/2006" xmlns:p14="http://schemas.microsoft.com/office/powerpoint/2010/main">
    <mc:Choice Requires="p14">
      <p:transition spd="slow" p14:dur="2000" advClick="0" advTm="7000">
        <p:fade/>
      </p:transition>
    </mc:Choice>
    <mc:Fallback xmlns="">
      <p:transition spd="slow" advClick="0" advTm="7000">
        <p:fade/>
      </p:transition>
    </mc:Fallback>
  </mc:AlternateContent>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nchor="t">
            <a:normAutofit/>
          </a:bodyPr>
          <a:lstStyle>
            <a:lvl1pPr marL="0" indent="0" algn="ctr">
              <a:buNone/>
              <a:defRPr sz="2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E380BE-9665-0749-9B3F-31E11C91DB5E}" type="datetimeFigureOut">
              <a:rPr lang="en-US" smtClean="0"/>
              <a:t>3/5/14</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8FA3D0FB-C6F7-0C48-BA31-DE925446F821}" type="slidenum">
              <a:rPr lang="en-US" smtClean="0"/>
              <a:t>‹#›</a:t>
            </a:fld>
            <a:endParaRPr lang="en-US" dirty="0"/>
          </a:p>
        </p:txBody>
      </p:sp>
    </p:spTree>
    <p:extLst>
      <p:ext uri="{BB962C8B-B14F-4D97-AF65-F5344CB8AC3E}">
        <p14:creationId xmlns:p14="http://schemas.microsoft.com/office/powerpoint/2010/main" val="12633476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95026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09040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1.xml"/><Relationship Id="rId4" Type="http://schemas.openxmlformats.org/officeDocument/2006/relationships/slideLayout" Target="../slideLayouts/slideLayout12.xml"/><Relationship Id="rId5" Type="http://schemas.openxmlformats.org/officeDocument/2006/relationships/slideLayout" Target="../slideLayouts/slideLayout13.xml"/><Relationship Id="rId6" Type="http://schemas.openxmlformats.org/officeDocument/2006/relationships/slideLayout" Target="../slideLayouts/slideLayout14.xml"/><Relationship Id="rId7" Type="http://schemas.openxmlformats.org/officeDocument/2006/relationships/slideLayout" Target="../slideLayouts/slideLayout15.xml"/><Relationship Id="rId8" Type="http://schemas.openxmlformats.org/officeDocument/2006/relationships/slideLayout" Target="../slideLayouts/slideLayout16.xml"/><Relationship Id="rId9" Type="http://schemas.openxmlformats.org/officeDocument/2006/relationships/theme" Target="../theme/theme3.xml"/><Relationship Id="rId1" Type="http://schemas.openxmlformats.org/officeDocument/2006/relationships/slideLayout" Target="../slideLayouts/slideLayout9.xml"/><Relationship Id="rId2"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7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2736444"/>
      </p:ext>
    </p:extLst>
  </p:cSld>
  <p:clrMap bg1="dk1" tx1="lt1" bg2="dk2" tx2="lt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9" r:id="rId5"/>
    <p:sldLayoutId id="2147483747" r:id="rId6"/>
    <p:sldLayoutId id="2147483758" r:id="rId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E9925B-5446-FA42-A11C-F8A62D60D61C}" type="datetimeFigureOut">
              <a:rPr lang="en-US" smtClean="0"/>
              <a:t>3/3/14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E1D752-BD59-2545-A802-F04FE94EEE9B}" type="slidenum">
              <a:rPr lang="en-US" smtClean="0"/>
              <a:t>‹#›</a:t>
            </a:fld>
            <a:endParaRPr lang="en-US" dirty="0"/>
          </a:p>
        </p:txBody>
      </p:sp>
    </p:spTree>
    <p:extLst>
      <p:ext uri="{BB962C8B-B14F-4D97-AF65-F5344CB8AC3E}">
        <p14:creationId xmlns:p14="http://schemas.microsoft.com/office/powerpoint/2010/main" val="1634058731"/>
      </p:ext>
    </p:extLst>
  </p:cSld>
  <p:clrMap bg1="lt1" tx1="dk1" bg2="lt2" tx2="dk2" accent1="accent1" accent2="accent2" accent3="accent3" accent4="accent4" accent5="accent5" accent6="accent6" hlink="hlink" folHlink="folHlink"/>
  <p:sldLayoutIdLst>
    <p:sldLayoutId id="2147483738"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7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5077327"/>
      </p:ext>
    </p:extLst>
  </p:cSld>
  <p:clrMap bg1="dk1" tx1="lt1" bg2="dk2" tx2="lt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5" r:id="rId6"/>
    <p:sldLayoutId id="2147483756" r:id="rId7"/>
    <p:sldLayoutId id="2147483757" r:id="rId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3.xml"/><Relationship Id="rId4" Type="http://schemas.openxmlformats.org/officeDocument/2006/relationships/notesSlide" Target="../notesSlides/notesSlide1.xml"/><Relationship Id="rId5" Type="http://schemas.openxmlformats.org/officeDocument/2006/relationships/image" Target="../media/image3.png"/><Relationship Id="rId1" Type="http://schemas.microsoft.com/office/2007/relationships/media" Target="../media/media1.wav"/><Relationship Id="rId2" Type="http://schemas.openxmlformats.org/officeDocument/2006/relationships/audio" Target="../media/media1.wav"/></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6.xml"/><Relationship Id="rId4" Type="http://schemas.openxmlformats.org/officeDocument/2006/relationships/notesSlide" Target="../notesSlides/notesSlide10.xml"/><Relationship Id="rId5" Type="http://schemas.openxmlformats.org/officeDocument/2006/relationships/image" Target="../media/image12.png"/><Relationship Id="rId6" Type="http://schemas.openxmlformats.org/officeDocument/2006/relationships/image" Target="../media/image3.png"/><Relationship Id="rId1" Type="http://schemas.microsoft.com/office/2007/relationships/media" Target="../media/media10.wav"/><Relationship Id="rId2" Type="http://schemas.openxmlformats.org/officeDocument/2006/relationships/audio" Target="../media/media10.wav"/></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5.xml"/><Relationship Id="rId4" Type="http://schemas.openxmlformats.org/officeDocument/2006/relationships/notesSlide" Target="../notesSlides/notesSlide11.xml"/><Relationship Id="rId5" Type="http://schemas.openxmlformats.org/officeDocument/2006/relationships/image" Target="../media/image13.gif"/><Relationship Id="rId6" Type="http://schemas.openxmlformats.org/officeDocument/2006/relationships/image" Target="../media/image3.png"/><Relationship Id="rId1" Type="http://schemas.microsoft.com/office/2007/relationships/media" Target="../media/media11.wav"/><Relationship Id="rId2" Type="http://schemas.openxmlformats.org/officeDocument/2006/relationships/audio" Target="../media/media11.wav"/></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3.xml"/><Relationship Id="rId4" Type="http://schemas.openxmlformats.org/officeDocument/2006/relationships/notesSlide" Target="../notesSlides/notesSlide12.xml"/><Relationship Id="rId5" Type="http://schemas.openxmlformats.org/officeDocument/2006/relationships/image" Target="../media/image3.png"/><Relationship Id="rId1" Type="http://schemas.microsoft.com/office/2007/relationships/media" Target="../media/media12.wav"/><Relationship Id="rId2" Type="http://schemas.openxmlformats.org/officeDocument/2006/relationships/audio" Target="../media/media12.wav"/></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3.xml"/><Relationship Id="rId4" Type="http://schemas.openxmlformats.org/officeDocument/2006/relationships/notesSlide" Target="../notesSlides/notesSlide13.xml"/><Relationship Id="rId5" Type="http://schemas.openxmlformats.org/officeDocument/2006/relationships/image" Target="../media/image14.png"/><Relationship Id="rId6" Type="http://schemas.openxmlformats.org/officeDocument/2006/relationships/image" Target="../media/image15.jpeg"/><Relationship Id="rId7" Type="http://schemas.openxmlformats.org/officeDocument/2006/relationships/image" Target="../media/image3.png"/><Relationship Id="rId1" Type="http://schemas.microsoft.com/office/2007/relationships/media" Target="../media/media13.wav"/><Relationship Id="rId2" Type="http://schemas.openxmlformats.org/officeDocument/2006/relationships/audio" Target="../media/media13.wav"/></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5.xml"/><Relationship Id="rId4" Type="http://schemas.openxmlformats.org/officeDocument/2006/relationships/notesSlide" Target="../notesSlides/notesSlide14.xml"/><Relationship Id="rId5" Type="http://schemas.openxmlformats.org/officeDocument/2006/relationships/image" Target="../media/image3.png"/><Relationship Id="rId1" Type="http://schemas.microsoft.com/office/2007/relationships/media" Target="../media/media14.wav"/><Relationship Id="rId2" Type="http://schemas.openxmlformats.org/officeDocument/2006/relationships/audio" Target="../media/media14.wav"/></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notesSlide" Target="../notesSlides/notesSlide15.xml"/><Relationship Id="rId5" Type="http://schemas.openxmlformats.org/officeDocument/2006/relationships/image" Target="../media/image16.jpg"/><Relationship Id="rId6" Type="http://schemas.openxmlformats.org/officeDocument/2006/relationships/image" Target="../media/image3.png"/><Relationship Id="rId1" Type="http://schemas.microsoft.com/office/2007/relationships/media" Target="../media/media15.wav"/><Relationship Id="rId2" Type="http://schemas.openxmlformats.org/officeDocument/2006/relationships/audio" Target="../media/media15.wav"/></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5.xml"/><Relationship Id="rId4" Type="http://schemas.openxmlformats.org/officeDocument/2006/relationships/notesSlide" Target="../notesSlides/notesSlide2.xml"/><Relationship Id="rId5" Type="http://schemas.openxmlformats.org/officeDocument/2006/relationships/image" Target="../media/image4.jpg"/><Relationship Id="rId6" Type="http://schemas.openxmlformats.org/officeDocument/2006/relationships/image" Target="../media/image3.png"/><Relationship Id="rId1" Type="http://schemas.microsoft.com/office/2007/relationships/media" Target="../media/media2.wav"/><Relationship Id="rId2" Type="http://schemas.openxmlformats.org/officeDocument/2006/relationships/audio" Target="../media/media2.wav"/></Relationships>
</file>

<file path=ppt/slides/_rels/slide3.xml.rels><?xml version="1.0" encoding="UTF-8" standalone="yes"?>
<Relationships xmlns="http://schemas.openxmlformats.org/package/2006/relationships"><Relationship Id="rId3" Type="http://schemas.openxmlformats.org/officeDocument/2006/relationships/audio" Target="../media/media3.wav"/><Relationship Id="rId4" Type="http://schemas.openxmlformats.org/officeDocument/2006/relationships/slideLayout" Target="../slideLayouts/slideLayout2.xml"/><Relationship Id="rId5" Type="http://schemas.openxmlformats.org/officeDocument/2006/relationships/notesSlide" Target="../notesSlides/notesSlide3.xml"/><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3.png"/><Relationship Id="rId1" Type="http://schemas.openxmlformats.org/officeDocument/2006/relationships/tags" Target="../tags/tag1.xml"/><Relationship Id="rId2" Type="http://schemas.microsoft.com/office/2007/relationships/media" Target="../media/media3.wav"/></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5.xml"/><Relationship Id="rId4" Type="http://schemas.openxmlformats.org/officeDocument/2006/relationships/notesSlide" Target="../notesSlides/notesSlide4.xml"/><Relationship Id="rId5" Type="http://schemas.openxmlformats.org/officeDocument/2006/relationships/image" Target="../media/image8.png"/><Relationship Id="rId6" Type="http://schemas.openxmlformats.org/officeDocument/2006/relationships/image" Target="../media/image3.png"/><Relationship Id="rId1" Type="http://schemas.microsoft.com/office/2007/relationships/media" Target="../media/media4.wav"/><Relationship Id="rId2" Type="http://schemas.openxmlformats.org/officeDocument/2006/relationships/audio" Target="../media/media4.wav"/></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5.xml"/><Relationship Id="rId4" Type="http://schemas.openxmlformats.org/officeDocument/2006/relationships/notesSlide" Target="../notesSlides/notesSlide5.xml"/><Relationship Id="rId5" Type="http://schemas.openxmlformats.org/officeDocument/2006/relationships/image" Target="../media/image9.png"/><Relationship Id="rId6" Type="http://schemas.openxmlformats.org/officeDocument/2006/relationships/image" Target="../media/image3.png"/><Relationship Id="rId1" Type="http://schemas.microsoft.com/office/2007/relationships/media" Target="../media/media5.wav"/><Relationship Id="rId2" Type="http://schemas.openxmlformats.org/officeDocument/2006/relationships/audio" Target="../media/media5.wav"/></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5.xml"/><Relationship Id="rId4" Type="http://schemas.openxmlformats.org/officeDocument/2006/relationships/notesSlide" Target="../notesSlides/notesSlide6.xml"/><Relationship Id="rId5" Type="http://schemas.openxmlformats.org/officeDocument/2006/relationships/image" Target="../media/image10.png"/><Relationship Id="rId6" Type="http://schemas.openxmlformats.org/officeDocument/2006/relationships/image" Target="../media/image3.png"/><Relationship Id="rId1" Type="http://schemas.microsoft.com/office/2007/relationships/media" Target="../media/media6.wav"/><Relationship Id="rId2" Type="http://schemas.openxmlformats.org/officeDocument/2006/relationships/audio" Target="../media/media6.wav"/></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5.xml"/><Relationship Id="rId4" Type="http://schemas.openxmlformats.org/officeDocument/2006/relationships/notesSlide" Target="../notesSlides/notesSlide7.xml"/><Relationship Id="rId5" Type="http://schemas.openxmlformats.org/officeDocument/2006/relationships/image" Target="../media/image11.png"/><Relationship Id="rId6" Type="http://schemas.openxmlformats.org/officeDocument/2006/relationships/image" Target="../media/image3.png"/><Relationship Id="rId1" Type="http://schemas.microsoft.com/office/2007/relationships/media" Target="../media/media7.wav"/><Relationship Id="rId2" Type="http://schemas.openxmlformats.org/officeDocument/2006/relationships/audio" Target="../media/media7.wav"/></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xml"/><Relationship Id="rId4" Type="http://schemas.openxmlformats.org/officeDocument/2006/relationships/notesSlide" Target="../notesSlides/notesSlide8.xml"/><Relationship Id="rId5" Type="http://schemas.openxmlformats.org/officeDocument/2006/relationships/image" Target="../media/image3.png"/><Relationship Id="rId1" Type="http://schemas.microsoft.com/office/2007/relationships/media" Target="../media/media8.wav"/><Relationship Id="rId2" Type="http://schemas.openxmlformats.org/officeDocument/2006/relationships/audio" Target="../media/media8.wav"/></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3.xml"/><Relationship Id="rId4" Type="http://schemas.openxmlformats.org/officeDocument/2006/relationships/notesSlide" Target="../notesSlides/notesSlide9.xml"/><Relationship Id="rId5" Type="http://schemas.openxmlformats.org/officeDocument/2006/relationships/image" Target="../media/image3.png"/><Relationship Id="rId1" Type="http://schemas.microsoft.com/office/2007/relationships/media" Target="../media/media9.wav"/><Relationship Id="rId2" Type="http://schemas.openxmlformats.org/officeDocument/2006/relationships/audio" Target="../media/media9.wav"/></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lumMod val="50000"/>
          </a:schemeClr>
        </a:solidFill>
        <a:effectLst/>
      </p:bgPr>
    </p:bg>
    <p:spTree>
      <p:nvGrpSpPr>
        <p:cNvPr id="1" name=""/>
        <p:cNvGrpSpPr/>
        <p:nvPr/>
      </p:nvGrpSpPr>
      <p:grpSpPr>
        <a:xfrm>
          <a:off x="0" y="0"/>
          <a:ext cx="0" cy="0"/>
          <a:chOff x="0" y="0"/>
          <a:chExt cx="0" cy="0"/>
        </a:xfrm>
      </p:grpSpPr>
      <p:sp>
        <p:nvSpPr>
          <p:cNvPr id="4" name="Rectangle 3"/>
          <p:cNvSpPr/>
          <p:nvPr/>
        </p:nvSpPr>
        <p:spPr>
          <a:xfrm>
            <a:off x="0" y="4572000"/>
            <a:ext cx="9144000" cy="1371600"/>
          </a:xfrm>
          <a:prstGeom prst="rect">
            <a:avLst/>
          </a:prstGeom>
          <a:solidFill>
            <a:schemeClr val="tx1">
              <a:lumMod val="50000"/>
              <a:lumOff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solidFill>
                  <a:srgbClr val="504937">
                    <a:lumMod val="75000"/>
                  </a:srgbClr>
                </a:solidFill>
                <a:latin typeface="Calibri"/>
                <a:cs typeface="Cambria"/>
              </a:rPr>
              <a:t>Problem|</a:t>
            </a:r>
            <a:r>
              <a:rPr lang="en-US" sz="4400" b="1" i="1" dirty="0" smtClean="0">
                <a:solidFill>
                  <a:srgbClr val="504937">
                    <a:lumMod val="75000"/>
                  </a:srgbClr>
                </a:solidFill>
                <a:latin typeface="Calibri"/>
                <a:cs typeface="Cambria"/>
              </a:rPr>
              <a:t>Scholarly</a:t>
            </a:r>
            <a:r>
              <a:rPr lang="en-US" sz="4400" b="1" i="1" dirty="0" smtClean="0">
                <a:solidFill>
                  <a:srgbClr val="504937">
                    <a:lumMod val="75000"/>
                  </a:srgbClr>
                </a:solidFill>
                <a:latin typeface="Calibri"/>
                <a:cs typeface="Cambria"/>
              </a:rPr>
              <a:t> Representation </a:t>
            </a:r>
            <a:endParaRPr lang="en-US" sz="9600" b="1" i="1" dirty="0" smtClean="0">
              <a:solidFill>
                <a:srgbClr val="504937">
                  <a:lumMod val="75000"/>
                </a:srgbClr>
              </a:solidFill>
              <a:latin typeface="Calibri"/>
              <a:cs typeface="Cambria"/>
            </a:endParaRPr>
          </a:p>
        </p:txBody>
      </p:sp>
      <p:pic>
        <p:nvPicPr>
          <p:cNvPr id="3" name="Sound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165600" y="3022600"/>
            <a:ext cx="812800" cy="812800"/>
          </a:xfrm>
          <a:prstGeom prst="rect">
            <a:avLst/>
          </a:prstGeom>
        </p:spPr>
      </p:pic>
    </p:spTree>
    <p:extLst>
      <p:ext uri="{BB962C8B-B14F-4D97-AF65-F5344CB8AC3E}">
        <p14:creationId xmlns:p14="http://schemas.microsoft.com/office/powerpoint/2010/main" val="896155675"/>
      </p:ext>
    </p:extLst>
  </p:cSld>
  <p:clrMapOvr>
    <a:masterClrMapping/>
  </p:clrMapOvr>
  <mc:AlternateContent xmlns:mc="http://schemas.openxmlformats.org/markup-compatibility/2006">
    <mc:Choice xmlns:p14="http://schemas.microsoft.com/office/powerpoint/2010/main" Requires="p14">
      <p:transition spd="slow" p14:dur="2000" advTm="6728"/>
    </mc:Choice>
    <mc:Fallback>
      <p:transition xmlns:p14="http://schemas.microsoft.com/office/powerpoint/2010/main" spd="slow" advTm="6728"/>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21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extLst>
    <p:ext uri="{E180D4A7-C9FB-4DFB-919C-405C955672EB}">
      <p14:showEvtLst xmlns:p14="http://schemas.microsoft.com/office/powerpoint/2010/main">
        <p14:playEvt time="0" objId="3"/>
        <p14:stopEvt time="6307" objId="3"/>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a:stretch>
            <a:fillRect/>
          </a:stretch>
        </p:blipFill>
        <p:spPr>
          <a:xfrm>
            <a:off x="0" y="764680"/>
            <a:ext cx="9144000" cy="5627674"/>
          </a:xfrm>
          <a:prstGeom prst="rect">
            <a:avLst/>
          </a:prstGeom>
        </p:spPr>
      </p:pic>
      <p:pic>
        <p:nvPicPr>
          <p:cNvPr id="7" name="Sound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31200" y="358280"/>
            <a:ext cx="812800" cy="812800"/>
          </a:xfrm>
          <a:prstGeom prst="rect">
            <a:avLst/>
          </a:prstGeom>
        </p:spPr>
      </p:pic>
    </p:spTree>
    <p:extLst>
      <p:ext uri="{BB962C8B-B14F-4D97-AF65-F5344CB8AC3E}">
        <p14:creationId xmlns:p14="http://schemas.microsoft.com/office/powerpoint/2010/main" val="3486475620"/>
      </p:ext>
    </p:extLst>
  </p:cSld>
  <p:clrMapOvr>
    <a:masterClrMapping/>
  </p:clrMapOvr>
  <mc:AlternateContent xmlns:mc="http://schemas.openxmlformats.org/markup-compatibility/2006">
    <mc:Choice xmlns:p14="http://schemas.microsoft.com/office/powerpoint/2010/main" Requires="p14">
      <p:transition spd="slow" p14:dur="2000" advTm="37679"/>
    </mc:Choice>
    <mc:Fallback>
      <p:transition xmlns:p14="http://schemas.microsoft.com/office/powerpoint/2010/main" spd="slow" advTm="37679"/>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81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7"/>
                </p:tgtEl>
              </p:cMediaNode>
            </p:audio>
          </p:childTnLst>
        </p:cTn>
      </p:par>
    </p:tnLst>
  </p:timing>
  <p:extLst>
    <p:ext uri="{E180D4A7-C9FB-4DFB-919C-405C955672EB}">
      <p14:showEvtLst xmlns:p14="http://schemas.microsoft.com/office/powerpoint/2010/main">
        <p14:playEvt time="0" objId="7"/>
        <p14:stopEvt time="37679" objId="7"/>
      </p14:showEvt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0" y="272534"/>
            <a:ext cx="1462296" cy="436728"/>
            <a:chOff x="0" y="286602"/>
            <a:chExt cx="1462296" cy="436728"/>
          </a:xfrm>
        </p:grpSpPr>
        <p:sp>
          <p:nvSpPr>
            <p:cNvPr id="4" name="Rectangle 3"/>
            <p:cNvSpPr/>
            <p:nvPr/>
          </p:nvSpPr>
          <p:spPr>
            <a:xfrm>
              <a:off x="0" y="286602"/>
              <a:ext cx="1462296" cy="436728"/>
            </a:xfrm>
            <a:prstGeom prst="rect">
              <a:avLst/>
            </a:prstGeom>
            <a:solidFill>
              <a:schemeClr val="accent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51455" y="320300"/>
              <a:ext cx="1296900" cy="369332"/>
            </a:xfrm>
            <a:prstGeom prst="rect">
              <a:avLst/>
            </a:prstGeom>
            <a:noFill/>
          </p:spPr>
          <p:txBody>
            <a:bodyPr wrap="none" rtlCol="0">
              <a:spAutoFit/>
            </a:bodyPr>
            <a:lstStyle/>
            <a:p>
              <a:r>
                <a:rPr lang="en-US" dirty="0" smtClean="0">
                  <a:effectLst>
                    <a:outerShdw blurRad="38100" dist="38100" dir="2700000" algn="tl">
                      <a:srgbClr val="000000">
                        <a:alpha val="43137"/>
                      </a:srgbClr>
                    </a:outerShdw>
                  </a:effectLst>
                </a:rPr>
                <a:t>RESOURCES</a:t>
              </a:r>
              <a:endParaRPr lang="en-US" dirty="0">
                <a:effectLst>
                  <a:outerShdw blurRad="38100" dist="38100" dir="2700000" algn="tl">
                    <a:srgbClr val="000000">
                      <a:alpha val="43137"/>
                    </a:srgbClr>
                  </a:outerShdw>
                </a:effectLst>
              </a:endParaRPr>
            </a:p>
          </p:txBody>
        </p:sp>
      </p:grpSp>
      <p:sp>
        <p:nvSpPr>
          <p:cNvPr id="12" name="TextBox 11"/>
          <p:cNvSpPr txBox="1"/>
          <p:nvPr/>
        </p:nvSpPr>
        <p:spPr>
          <a:xfrm>
            <a:off x="449488" y="3048365"/>
            <a:ext cx="8686800" cy="2215991"/>
          </a:xfrm>
          <a:prstGeom prst="rect">
            <a:avLst/>
          </a:prstGeom>
          <a:noFill/>
        </p:spPr>
        <p:txBody>
          <a:bodyPr wrap="square" rtlCol="0">
            <a:spAutoFit/>
          </a:bodyPr>
          <a:lstStyle/>
          <a:p>
            <a:r>
              <a:rPr lang="en-US" sz="4000" dirty="0" smtClean="0">
                <a:solidFill>
                  <a:srgbClr val="FFFFFF"/>
                </a:solidFill>
                <a:latin typeface="Arial Black"/>
                <a:cs typeface="Arial Black"/>
              </a:rPr>
              <a:t>ORCID Knowledge Base</a:t>
            </a:r>
          </a:p>
          <a:p>
            <a:r>
              <a:rPr lang="en-US" sz="4000" dirty="0" smtClean="0">
                <a:solidFill>
                  <a:schemeClr val="tx2"/>
                </a:solidFill>
                <a:latin typeface="Arial Black"/>
                <a:cs typeface="Arial Black"/>
              </a:rPr>
              <a:t>http</a:t>
            </a:r>
            <a:r>
              <a:rPr lang="en-US" sz="4000" dirty="0">
                <a:solidFill>
                  <a:schemeClr val="tx2"/>
                </a:solidFill>
                <a:latin typeface="Arial Black"/>
                <a:cs typeface="Arial Black"/>
              </a:rPr>
              <a:t>://</a:t>
            </a:r>
            <a:r>
              <a:rPr lang="en-US" sz="4000" dirty="0">
                <a:solidFill>
                  <a:schemeClr val="tx2"/>
                </a:solidFill>
                <a:latin typeface="Arial Black"/>
                <a:cs typeface="Arial Black"/>
              </a:rPr>
              <a:t>support.orcid.org</a:t>
            </a:r>
            <a:r>
              <a:rPr lang="en-US" sz="4000" dirty="0">
                <a:solidFill>
                  <a:schemeClr val="tx2"/>
                </a:solidFill>
                <a:latin typeface="Arial Black"/>
                <a:cs typeface="Arial Black"/>
              </a:rPr>
              <a:t>/knowledgebase</a:t>
            </a:r>
          </a:p>
          <a:p>
            <a:r>
              <a:rPr lang="en-US" dirty="0" smtClean="0"/>
              <a:t>  </a:t>
            </a:r>
            <a:endParaRPr lang="en-US" dirty="0"/>
          </a:p>
        </p:txBody>
      </p:sp>
      <p:pic>
        <p:nvPicPr>
          <p:cNvPr id="13" name="Picture 12" descr="orcid_128x128.gi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9775" y="1219200"/>
            <a:ext cx="1625600" cy="1625600"/>
          </a:xfrm>
          <a:prstGeom prst="rect">
            <a:avLst/>
          </a:prstGeom>
        </p:spPr>
      </p:pic>
      <p:pic>
        <p:nvPicPr>
          <p:cNvPr id="14" name="Sound 1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848600" y="269164"/>
            <a:ext cx="812800" cy="812800"/>
          </a:xfrm>
          <a:prstGeom prst="rect">
            <a:avLst/>
          </a:prstGeom>
        </p:spPr>
      </p:pic>
    </p:spTree>
    <p:extLst>
      <p:ext uri="{BB962C8B-B14F-4D97-AF65-F5344CB8AC3E}">
        <p14:creationId xmlns:p14="http://schemas.microsoft.com/office/powerpoint/2010/main" val="1692089435"/>
      </p:ext>
    </p:extLst>
  </p:cSld>
  <p:clrMapOvr>
    <a:masterClrMapping/>
  </p:clrMapOvr>
  <mc:AlternateContent xmlns:mc="http://schemas.openxmlformats.org/markup-compatibility/2006">
    <mc:Choice xmlns:p14="http://schemas.microsoft.com/office/powerpoint/2010/main" Requires="p14">
      <p:transition spd="slow" p14:dur="2000" advTm="17351"/>
    </mc:Choice>
    <mc:Fallback>
      <p:transition xmlns:p14="http://schemas.microsoft.com/office/powerpoint/2010/main" spd="slow" advTm="17351"/>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020"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extLst>
    <p:ext uri="{E180D4A7-C9FB-4DFB-919C-405C955672EB}">
      <p14:showEvtLst xmlns:p14="http://schemas.microsoft.com/office/powerpoint/2010/main">
        <p14:playEvt time="0" objId="14"/>
        <p14:stopEvt time="17126" objId="14"/>
      </p14:showEvtLst>
    </p:ext>
  </p:extLs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4">
            <a:lumMod val="50000"/>
          </a:schemeClr>
        </a:solidFill>
        <a:effectLst/>
      </p:bgPr>
    </p:bg>
    <p:spTree>
      <p:nvGrpSpPr>
        <p:cNvPr id="1" name=""/>
        <p:cNvGrpSpPr/>
        <p:nvPr/>
      </p:nvGrpSpPr>
      <p:grpSpPr>
        <a:xfrm>
          <a:off x="0" y="0"/>
          <a:ext cx="0" cy="0"/>
          <a:chOff x="0" y="0"/>
          <a:chExt cx="0" cy="0"/>
        </a:xfrm>
      </p:grpSpPr>
      <p:sp>
        <p:nvSpPr>
          <p:cNvPr id="4" name="Rectangle 3"/>
          <p:cNvSpPr/>
          <p:nvPr/>
        </p:nvSpPr>
        <p:spPr>
          <a:xfrm>
            <a:off x="0" y="4572000"/>
            <a:ext cx="9144000" cy="1371600"/>
          </a:xfrm>
          <a:prstGeom prst="rect">
            <a:avLst/>
          </a:prstGeom>
          <a:solidFill>
            <a:schemeClr val="tx1">
              <a:lumMod val="50000"/>
              <a:lumOff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solidFill>
                  <a:srgbClr val="504937">
                    <a:lumMod val="75000"/>
                  </a:srgbClr>
                </a:solidFill>
                <a:latin typeface="Calibri"/>
                <a:cs typeface="Cambria"/>
              </a:rPr>
              <a:t>Solution</a:t>
            </a:r>
            <a:r>
              <a:rPr lang="en-US" sz="4400" b="1" dirty="0" smtClean="0">
                <a:solidFill>
                  <a:srgbClr val="504937">
                    <a:lumMod val="75000"/>
                  </a:srgbClr>
                </a:solidFill>
                <a:latin typeface="Calibri"/>
                <a:cs typeface="Cambria"/>
              </a:rPr>
              <a:t>|</a:t>
            </a:r>
            <a:r>
              <a:rPr lang="en-US" sz="4400" b="1" i="1" dirty="0" smtClean="0">
                <a:solidFill>
                  <a:srgbClr val="504937">
                    <a:lumMod val="75000"/>
                  </a:srgbClr>
                </a:solidFill>
                <a:latin typeface="Calibri"/>
                <a:cs typeface="Cambria"/>
              </a:rPr>
              <a:t>Altmetrics</a:t>
            </a:r>
            <a:r>
              <a:rPr lang="en-US" sz="4400" b="1" i="1" dirty="0" smtClean="0">
                <a:solidFill>
                  <a:srgbClr val="504937">
                    <a:lumMod val="75000"/>
                  </a:srgbClr>
                </a:solidFill>
                <a:latin typeface="Calibri"/>
                <a:cs typeface="Cambria"/>
              </a:rPr>
              <a:t> </a:t>
            </a:r>
            <a:endParaRPr lang="en-US" sz="9600" b="1" i="1" dirty="0" smtClean="0">
              <a:solidFill>
                <a:srgbClr val="504937">
                  <a:lumMod val="75000"/>
                </a:srgbClr>
              </a:solidFill>
              <a:latin typeface="Calibri"/>
              <a:cs typeface="Cambria"/>
            </a:endParaRP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848600" y="304800"/>
            <a:ext cx="812800" cy="812800"/>
          </a:xfrm>
          <a:prstGeom prst="rect">
            <a:avLst/>
          </a:prstGeom>
        </p:spPr>
      </p:pic>
    </p:spTree>
    <p:extLst>
      <p:ext uri="{BB962C8B-B14F-4D97-AF65-F5344CB8AC3E}">
        <p14:creationId xmlns:p14="http://schemas.microsoft.com/office/powerpoint/2010/main" val="3998326485"/>
      </p:ext>
    </p:extLst>
  </p:cSld>
  <p:clrMapOvr>
    <a:masterClrMapping/>
  </p:clrMapOvr>
  <mc:AlternateContent xmlns:mc="http://schemas.openxmlformats.org/markup-compatibility/2006">
    <mc:Choice xmlns:p14="http://schemas.microsoft.com/office/powerpoint/2010/main" Requires="p14">
      <p:transition spd="slow" p14:dur="2000" advTm="6824"/>
    </mc:Choice>
    <mc:Fallback>
      <p:transition xmlns:p14="http://schemas.microsoft.com/office/powerpoint/2010/main" spd="slow" advTm="6824"/>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54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0" objId="2"/>
        <p14:stopEvt time="6640" objId="2"/>
      </p14:showEvt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0" y="1498310"/>
            <a:ext cx="9144000" cy="3302290"/>
            <a:chOff x="0" y="1143000"/>
            <a:chExt cx="9144000" cy="3302290"/>
          </a:xfrm>
        </p:grpSpPr>
        <p:pic>
          <p:nvPicPr>
            <p:cNvPr id="8" name="Picture 7"/>
            <p:cNvPicPr>
              <a:picLocks noChangeAspect="1"/>
            </p:cNvPicPr>
            <p:nvPr/>
          </p:nvPicPr>
          <p:blipFill>
            <a:blip r:embed="rId5"/>
            <a:stretch>
              <a:fillRect/>
            </a:stretch>
          </p:blipFill>
          <p:spPr>
            <a:xfrm>
              <a:off x="0" y="1143000"/>
              <a:ext cx="9144000" cy="3302290"/>
            </a:xfrm>
            <a:prstGeom prst="rect">
              <a:avLst/>
            </a:prstGeom>
          </p:spPr>
        </p:pic>
        <p:pic>
          <p:nvPicPr>
            <p:cNvPr id="7" name="Picture 6"/>
            <p:cNvPicPr>
              <a:picLocks noChangeAspect="1"/>
            </p:cNvPicPr>
            <p:nvPr/>
          </p:nvPicPr>
          <p:blipFill>
            <a:blip r:embed="rId6"/>
            <a:stretch>
              <a:fillRect/>
            </a:stretch>
          </p:blipFill>
          <p:spPr>
            <a:xfrm>
              <a:off x="3124200" y="3962400"/>
              <a:ext cx="2476500" cy="381000"/>
            </a:xfrm>
            <a:prstGeom prst="rect">
              <a:avLst/>
            </a:prstGeom>
          </p:spPr>
        </p:pic>
      </p:grpSp>
      <p:pic>
        <p:nvPicPr>
          <p:cNvPr id="10" name="Sound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391400" y="228600"/>
            <a:ext cx="812800" cy="812800"/>
          </a:xfrm>
          <a:prstGeom prst="rect">
            <a:avLst/>
          </a:prstGeom>
        </p:spPr>
      </p:pic>
    </p:spTree>
    <p:extLst>
      <p:ext uri="{BB962C8B-B14F-4D97-AF65-F5344CB8AC3E}">
        <p14:creationId xmlns:p14="http://schemas.microsoft.com/office/powerpoint/2010/main" val="2750221550"/>
      </p:ext>
    </p:extLst>
  </p:cSld>
  <p:clrMapOvr>
    <a:masterClrMapping/>
  </p:clrMapOvr>
  <mc:AlternateContent xmlns:mc="http://schemas.openxmlformats.org/markup-compatibility/2006">
    <mc:Choice xmlns:p14="http://schemas.microsoft.com/office/powerpoint/2010/main" Requires="p14">
      <p:transition spd="slow" p14:dur="2000" advTm="124997"/>
    </mc:Choice>
    <mc:Fallback>
      <p:transition xmlns:p14="http://schemas.microsoft.com/office/powerpoint/2010/main" spd="slow" advTm="124997"/>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5363"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extLst>
    <p:ext uri="{E180D4A7-C9FB-4DFB-919C-405C955672EB}">
      <p14:showEvtLst xmlns:p14="http://schemas.microsoft.com/office/powerpoint/2010/main">
        <p14:playEvt time="0" objId="10"/>
        <p14:stopEvt time="124997" objId="10"/>
      </p14:showEvt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0" y="272534"/>
            <a:ext cx="1462296" cy="436728"/>
            <a:chOff x="0" y="286602"/>
            <a:chExt cx="1462296" cy="436728"/>
          </a:xfrm>
        </p:grpSpPr>
        <p:sp>
          <p:nvSpPr>
            <p:cNvPr id="4" name="Rectangle 3"/>
            <p:cNvSpPr/>
            <p:nvPr/>
          </p:nvSpPr>
          <p:spPr>
            <a:xfrm>
              <a:off x="0" y="286602"/>
              <a:ext cx="1462296" cy="436728"/>
            </a:xfrm>
            <a:prstGeom prst="rect">
              <a:avLst/>
            </a:prstGeom>
            <a:solidFill>
              <a:schemeClr val="accent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51455" y="320300"/>
              <a:ext cx="1296900" cy="369332"/>
            </a:xfrm>
            <a:prstGeom prst="rect">
              <a:avLst/>
            </a:prstGeom>
            <a:noFill/>
          </p:spPr>
          <p:txBody>
            <a:bodyPr wrap="none" rtlCol="0">
              <a:spAutoFit/>
            </a:bodyPr>
            <a:lstStyle/>
            <a:p>
              <a:r>
                <a:rPr lang="en-US" dirty="0" smtClean="0">
                  <a:effectLst>
                    <a:outerShdw blurRad="38100" dist="38100" dir="2700000" algn="tl">
                      <a:srgbClr val="000000">
                        <a:alpha val="43137"/>
                      </a:srgbClr>
                    </a:outerShdw>
                  </a:effectLst>
                </a:rPr>
                <a:t>RESOURCES</a:t>
              </a:r>
              <a:endParaRPr lang="en-US" dirty="0">
                <a:effectLst>
                  <a:outerShdw blurRad="38100" dist="38100" dir="2700000" algn="tl">
                    <a:srgbClr val="000000">
                      <a:alpha val="43137"/>
                    </a:srgbClr>
                  </a:outerShdw>
                </a:effectLst>
              </a:endParaRPr>
            </a:p>
          </p:txBody>
        </p:sp>
      </p:grpSp>
      <p:sp>
        <p:nvSpPr>
          <p:cNvPr id="2" name="TextBox 1"/>
          <p:cNvSpPr txBox="1"/>
          <p:nvPr/>
        </p:nvSpPr>
        <p:spPr>
          <a:xfrm>
            <a:off x="685800" y="1219200"/>
            <a:ext cx="6324600" cy="1384995"/>
          </a:xfrm>
          <a:prstGeom prst="rect">
            <a:avLst/>
          </a:prstGeom>
          <a:noFill/>
        </p:spPr>
        <p:txBody>
          <a:bodyPr wrap="square" rtlCol="0">
            <a:spAutoFit/>
          </a:bodyPr>
          <a:lstStyle/>
          <a:p>
            <a:r>
              <a:rPr lang="en-US" sz="2800" dirty="0" smtClean="0"/>
              <a:t>Mendeley </a:t>
            </a:r>
            <a:r>
              <a:rPr lang="en-US" sz="2800" dirty="0"/>
              <a:t>Altmetrics Group:  http://</a:t>
            </a:r>
            <a:r>
              <a:rPr lang="en-US" sz="2800" dirty="0"/>
              <a:t>www.mendeley.com</a:t>
            </a:r>
            <a:r>
              <a:rPr lang="en-US" sz="2800" dirty="0"/>
              <a:t>/groups/586171/altmetrics/</a:t>
            </a:r>
          </a:p>
        </p:txBody>
      </p:sp>
      <p:sp>
        <p:nvSpPr>
          <p:cNvPr id="6" name="TextBox 5"/>
          <p:cNvSpPr txBox="1"/>
          <p:nvPr/>
        </p:nvSpPr>
        <p:spPr>
          <a:xfrm>
            <a:off x="685800" y="2969567"/>
            <a:ext cx="7467600" cy="954107"/>
          </a:xfrm>
          <a:prstGeom prst="rect">
            <a:avLst/>
          </a:prstGeom>
          <a:noFill/>
        </p:spPr>
        <p:txBody>
          <a:bodyPr wrap="square" rtlCol="0">
            <a:spAutoFit/>
          </a:bodyPr>
          <a:lstStyle/>
          <a:p>
            <a:r>
              <a:rPr lang="en-US" sz="2800" dirty="0" smtClean="0"/>
              <a:t>NISO </a:t>
            </a:r>
            <a:r>
              <a:rPr lang="en-US" sz="2800" dirty="0"/>
              <a:t>Altmetrics Project:  http://</a:t>
            </a:r>
            <a:r>
              <a:rPr lang="en-US" sz="2800" dirty="0"/>
              <a:t>www.niso.org</a:t>
            </a:r>
            <a:r>
              <a:rPr lang="en-US" sz="2800" dirty="0"/>
              <a:t>/topics/</a:t>
            </a:r>
            <a:r>
              <a:rPr lang="en-US" sz="2800" dirty="0"/>
              <a:t>tl</a:t>
            </a:r>
            <a:r>
              <a:rPr lang="en-US" sz="2800" dirty="0"/>
              <a:t>/</a:t>
            </a:r>
            <a:r>
              <a:rPr lang="en-US" sz="2800" dirty="0"/>
              <a:t>altmetrics_initiative</a:t>
            </a:r>
            <a:r>
              <a:rPr lang="en-US" sz="2800" dirty="0"/>
              <a:t>/</a:t>
            </a:r>
          </a:p>
        </p:txBody>
      </p:sp>
      <p:pic>
        <p:nvPicPr>
          <p:cNvPr id="7" name="Sound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543800" y="5410200"/>
            <a:ext cx="812800" cy="812800"/>
          </a:xfrm>
          <a:prstGeom prst="rect">
            <a:avLst/>
          </a:prstGeom>
        </p:spPr>
      </p:pic>
    </p:spTree>
    <p:extLst>
      <p:ext uri="{BB962C8B-B14F-4D97-AF65-F5344CB8AC3E}">
        <p14:creationId xmlns:p14="http://schemas.microsoft.com/office/powerpoint/2010/main" val="2939635823"/>
      </p:ext>
    </p:extLst>
  </p:cSld>
  <p:clrMapOvr>
    <a:masterClrMapping/>
  </p:clrMapOvr>
  <mc:AlternateContent xmlns:mc="http://schemas.openxmlformats.org/markup-compatibility/2006">
    <mc:Choice xmlns:p14="http://schemas.microsoft.com/office/powerpoint/2010/main" Requires="p14">
      <p:transition spd="slow" p14:dur="2000" advTm="6305"/>
    </mc:Choice>
    <mc:Fallback>
      <p:transition xmlns:p14="http://schemas.microsoft.com/office/powerpoint/2010/main" spd="slow" advTm="6305"/>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93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7"/>
                </p:tgtEl>
              </p:cMediaNode>
            </p:audio>
          </p:childTnLst>
        </p:cTn>
      </p:par>
    </p:tnLst>
  </p:timing>
  <p:extLst>
    <p:ext uri="{E180D4A7-C9FB-4DFB-919C-405C955672EB}">
      <p14:showEvtLst xmlns:p14="http://schemas.microsoft.com/office/powerpoint/2010/main">
        <p14:playEvt time="0" objId="7"/>
        <p14:stopEvt time="6033" objId="7"/>
      </p14:showEvtLst>
    </p:ext>
  </p:extLst>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0" y="609600"/>
            <a:ext cx="9144000" cy="1371600"/>
          </a:xfrm>
          <a:prstGeom prst="rect">
            <a:avLst/>
          </a:prstGeom>
          <a:solidFill>
            <a:schemeClr val="tx1">
              <a:lumMod val="50000"/>
              <a:lumOff val="5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solidFill>
                  <a:srgbClr val="000000"/>
                </a:solidFill>
                <a:latin typeface="Arial Black"/>
                <a:cs typeface="Arial Black"/>
              </a:rPr>
              <a:t>Strengthening the Network</a:t>
            </a:r>
          </a:p>
        </p:txBody>
      </p:sp>
      <p:sp>
        <p:nvSpPr>
          <p:cNvPr id="7" name="TextBox 6"/>
          <p:cNvSpPr txBox="1"/>
          <p:nvPr/>
        </p:nvSpPr>
        <p:spPr>
          <a:xfrm>
            <a:off x="152400" y="6491644"/>
            <a:ext cx="4371447" cy="246221"/>
          </a:xfrm>
          <a:prstGeom prst="rect">
            <a:avLst/>
          </a:prstGeom>
          <a:noFill/>
        </p:spPr>
        <p:txBody>
          <a:bodyPr wrap="none" rtlCol="0">
            <a:spAutoFit/>
          </a:bodyPr>
          <a:lstStyle/>
          <a:p>
            <a:r>
              <a:rPr lang="en-US" sz="1000" dirty="0"/>
              <a:t>Image credit:  http://cygx1.deviantart.com/art/Translucent-Symbiosis-55747790</a:t>
            </a:r>
          </a:p>
        </p:txBody>
      </p:sp>
      <p:pic>
        <p:nvPicPr>
          <p:cNvPr id="3" name="Sound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001000" y="5676535"/>
            <a:ext cx="812800" cy="812800"/>
          </a:xfrm>
          <a:prstGeom prst="rect">
            <a:avLst/>
          </a:prstGeom>
        </p:spPr>
      </p:pic>
    </p:spTree>
    <p:extLst>
      <p:ext uri="{BB962C8B-B14F-4D97-AF65-F5344CB8AC3E}">
        <p14:creationId xmlns:p14="http://schemas.microsoft.com/office/powerpoint/2010/main" val="2733467320"/>
      </p:ext>
    </p:extLst>
  </p:cSld>
  <p:clrMapOvr>
    <a:masterClrMapping/>
  </p:clrMapOvr>
  <mc:AlternateContent xmlns:mc="http://schemas.openxmlformats.org/markup-compatibility/2006">
    <mc:Choice xmlns:p14="http://schemas.microsoft.com/office/powerpoint/2010/main" Requires="p14">
      <p:transition spd="slow" p14:dur="2000" advTm="53451"/>
    </mc:Choice>
    <mc:Fallback>
      <p:transition xmlns:p14="http://schemas.microsoft.com/office/powerpoint/2010/main" spd="slow" advTm="53451"/>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357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extLst mod="1">
    <p:ext uri="{E180D4A7-C9FB-4DFB-919C-405C955672EB}">
      <p14:showEvtLst xmlns:p14="http://schemas.microsoft.com/office/powerpoint/2010/main">
        <p14:playEvt time="0" objId="3"/>
        <p14:stopEvt time="43666" objId="3"/>
      </p14:showEvtLst>
    </p:ext>
  </p:extLst>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pic>
        <p:nvPicPr>
          <p:cNvPr id="3" name="Sound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543800" y="533400"/>
            <a:ext cx="812800" cy="812800"/>
          </a:xfrm>
          <a:prstGeom prst="rect">
            <a:avLst/>
          </a:prstGeom>
        </p:spPr>
      </p:pic>
      <p:sp>
        <p:nvSpPr>
          <p:cNvPr id="5" name="TextBox 4"/>
          <p:cNvSpPr txBox="1"/>
          <p:nvPr/>
        </p:nvSpPr>
        <p:spPr>
          <a:xfrm>
            <a:off x="152400" y="6459379"/>
            <a:ext cx="3650095" cy="246221"/>
          </a:xfrm>
          <a:prstGeom prst="rect">
            <a:avLst/>
          </a:prstGeom>
          <a:noFill/>
        </p:spPr>
        <p:txBody>
          <a:bodyPr wrap="none" rtlCol="0">
            <a:spAutoFit/>
          </a:bodyPr>
          <a:lstStyle/>
          <a:p>
            <a:r>
              <a:rPr lang="en-US" sz="1000" dirty="0"/>
              <a:t>Image credit:  http://</a:t>
            </a:r>
            <a:r>
              <a:rPr lang="en-US" sz="1000" dirty="0" err="1"/>
              <a:t>www.salon.com</a:t>
            </a:r>
            <a:r>
              <a:rPr lang="en-US" sz="1000" dirty="0"/>
              <a:t>/2010/03/28/</a:t>
            </a:r>
            <a:r>
              <a:rPr lang="en-US" sz="1000" dirty="0" err="1"/>
              <a:t>contested_will</a:t>
            </a:r>
            <a:r>
              <a:rPr lang="en-US" sz="1000" dirty="0"/>
              <a:t>/</a:t>
            </a:r>
          </a:p>
        </p:txBody>
      </p:sp>
    </p:spTree>
    <p:extLst>
      <p:ext uri="{BB962C8B-B14F-4D97-AF65-F5344CB8AC3E}">
        <p14:creationId xmlns:p14="http://schemas.microsoft.com/office/powerpoint/2010/main" val="1802336435"/>
      </p:ext>
    </p:extLst>
  </p:cSld>
  <p:clrMapOvr>
    <a:masterClrMapping/>
  </p:clrMapOvr>
  <mc:AlternateContent xmlns:mc="http://schemas.openxmlformats.org/markup-compatibility/2006">
    <mc:Choice xmlns:p14="http://schemas.microsoft.com/office/powerpoint/2010/main" Requires="p14">
      <p:transition spd="slow" p14:dur="2000" advTm="16263"/>
    </mc:Choice>
    <mc:Fallback>
      <p:transition xmlns:p14="http://schemas.microsoft.com/office/powerpoint/2010/main" spd="slow" advTm="16263"/>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20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extLst>
    <p:ext uri="{E180D4A7-C9FB-4DFB-919C-405C955672EB}">
      <p14:showEvtLst xmlns:p14="http://schemas.microsoft.com/office/powerpoint/2010/main">
        <p14:playEvt time="0" objId="3"/>
        <p14:stopEvt time="16263" objId="3"/>
      </p14:showEvt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6"/>
          <a:stretch>
            <a:fillRect/>
          </a:stretch>
        </p:blipFill>
        <p:spPr>
          <a:xfrm>
            <a:off x="751417" y="846666"/>
            <a:ext cx="7739651" cy="5622708"/>
          </a:xfrm>
          <a:prstGeom prst="rect">
            <a:avLst/>
          </a:prstGeom>
        </p:spPr>
      </p:pic>
      <p:sp>
        <p:nvSpPr>
          <p:cNvPr id="12" name="Right Arrow 11"/>
          <p:cNvSpPr/>
          <p:nvPr/>
        </p:nvSpPr>
        <p:spPr>
          <a:xfrm rot="12705999">
            <a:off x="6539066" y="3132840"/>
            <a:ext cx="946173" cy="181898"/>
          </a:xfrm>
          <a:prstGeom prst="rightArrow">
            <a:avLst/>
          </a:prstGeom>
          <a:solidFill>
            <a:schemeClr val="tx2">
              <a:lumMod val="1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Right Arrow 12"/>
          <p:cNvSpPr/>
          <p:nvPr/>
        </p:nvSpPr>
        <p:spPr>
          <a:xfrm rot="8528358">
            <a:off x="6559841" y="4953465"/>
            <a:ext cx="946173" cy="181898"/>
          </a:xfrm>
          <a:prstGeom prst="rightArrow">
            <a:avLst/>
          </a:prstGeom>
          <a:solidFill>
            <a:schemeClr val="tx2">
              <a:lumMod val="1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ight Arrow 13"/>
          <p:cNvSpPr/>
          <p:nvPr/>
        </p:nvSpPr>
        <p:spPr>
          <a:xfrm rot="8528358">
            <a:off x="6712243" y="5677784"/>
            <a:ext cx="946173" cy="181898"/>
          </a:xfrm>
          <a:prstGeom prst="rightArrow">
            <a:avLst/>
          </a:prstGeom>
          <a:solidFill>
            <a:schemeClr val="tx2">
              <a:lumMod val="1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p:nvPicPr>
        <p:blipFill>
          <a:blip r:embed="rId7"/>
          <a:stretch>
            <a:fillRect/>
          </a:stretch>
        </p:blipFill>
        <p:spPr>
          <a:xfrm>
            <a:off x="7385278" y="3284268"/>
            <a:ext cx="1289334" cy="1891887"/>
          </a:xfrm>
          <a:prstGeom prst="rect">
            <a:avLst/>
          </a:prstGeom>
        </p:spPr>
      </p:pic>
      <p:grpSp>
        <p:nvGrpSpPr>
          <p:cNvPr id="3" name="Group 2"/>
          <p:cNvGrpSpPr/>
          <p:nvPr/>
        </p:nvGrpSpPr>
        <p:grpSpPr>
          <a:xfrm>
            <a:off x="44647" y="1848833"/>
            <a:ext cx="2151773" cy="2328582"/>
            <a:chOff x="44647" y="1848833"/>
            <a:chExt cx="2151773" cy="2328582"/>
          </a:xfrm>
        </p:grpSpPr>
        <p:sp>
          <p:nvSpPr>
            <p:cNvPr id="4" name="Right Arrow 3"/>
            <p:cNvSpPr/>
            <p:nvPr/>
          </p:nvSpPr>
          <p:spPr>
            <a:xfrm>
              <a:off x="1216758" y="1951115"/>
              <a:ext cx="946173" cy="181898"/>
            </a:xfrm>
            <a:prstGeom prst="rightArrow">
              <a:avLst/>
            </a:prstGeom>
            <a:solidFill>
              <a:schemeClr val="accent6">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ight Arrow 9"/>
            <p:cNvSpPr/>
            <p:nvPr/>
          </p:nvSpPr>
          <p:spPr>
            <a:xfrm rot="2101735">
              <a:off x="1202380" y="3402066"/>
              <a:ext cx="946173" cy="181898"/>
            </a:xfrm>
            <a:prstGeom prst="rightArrow">
              <a:avLst/>
            </a:prstGeom>
            <a:solidFill>
              <a:schemeClr val="accent6">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ight Arrow 10"/>
            <p:cNvSpPr/>
            <p:nvPr/>
          </p:nvSpPr>
          <p:spPr>
            <a:xfrm rot="2101735">
              <a:off x="1250247" y="3995517"/>
              <a:ext cx="946173" cy="181898"/>
            </a:xfrm>
            <a:prstGeom prst="rightArrow">
              <a:avLst/>
            </a:prstGeom>
            <a:solidFill>
              <a:schemeClr val="accent6">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5" name="Picture 14"/>
            <p:cNvPicPr>
              <a:picLocks noChangeAspect="1"/>
            </p:cNvPicPr>
            <p:nvPr/>
          </p:nvPicPr>
          <p:blipFill>
            <a:blip r:embed="rId8"/>
            <a:stretch>
              <a:fillRect/>
            </a:stretch>
          </p:blipFill>
          <p:spPr>
            <a:xfrm>
              <a:off x="44647" y="1848833"/>
              <a:ext cx="1439197" cy="1990204"/>
            </a:xfrm>
            <a:prstGeom prst="rect">
              <a:avLst/>
            </a:prstGeom>
          </p:spPr>
        </p:pic>
      </p:grpSp>
      <p:pic>
        <p:nvPicPr>
          <p:cNvPr id="6" name="Sound 5">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7833375" y="228600"/>
            <a:ext cx="812800" cy="812800"/>
          </a:xfrm>
          <a:prstGeom prst="rect">
            <a:avLst/>
          </a:prstGeom>
        </p:spPr>
      </p:pic>
    </p:spTree>
    <p:custDataLst>
      <p:tags r:id="rId1"/>
    </p:custDataLst>
    <p:extLst>
      <p:ext uri="{BB962C8B-B14F-4D97-AF65-F5344CB8AC3E}">
        <p14:creationId xmlns:p14="http://schemas.microsoft.com/office/powerpoint/2010/main" val="2878167731"/>
      </p:ext>
    </p:extLst>
  </p:cSld>
  <p:clrMapOvr>
    <a:masterClrMapping/>
  </p:clrMapOvr>
  <mc:AlternateContent xmlns:mc="http://schemas.openxmlformats.org/markup-compatibility/2006">
    <mc:Choice xmlns:p14="http://schemas.microsoft.com/office/powerpoint/2010/main" Requires="p14">
      <p:transition spd="slow" p14:dur="2000" advTm="54107"/>
    </mc:Choice>
    <mc:Fallback>
      <p:transition xmlns:p14="http://schemas.microsoft.com/office/powerpoint/2010/main" spd="slow" advTm="54107"/>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46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1" fill="hold" display="0">
                  <p:stCondLst>
                    <p:cond delay="indefinite"/>
                  </p:stCondLst>
                  <p:endCondLst>
                    <p:cond evt="onStopAudio" delay="0">
                      <p:tgtEl>
                        <p:sldTgt/>
                      </p:tgtEl>
                    </p:cond>
                  </p:endCondLst>
                </p:cTn>
                <p:tgtEl>
                  <p:spTgt spid="6"/>
                </p:tgtEl>
              </p:cMediaNode>
            </p:audio>
          </p:childTnLst>
        </p:cTn>
      </p:par>
    </p:tnLst>
    <p:bldLst>
      <p:bldP spid="12" grpId="0" animBg="1"/>
      <p:bldP spid="13" grpId="0" animBg="1"/>
      <p:bldP spid="14" grpId="0" animBg="1"/>
    </p:bldLst>
  </p:timing>
  <p:extLst>
    <p:ext uri="{E180D4A7-C9FB-4DFB-919C-405C955672EB}">
      <p14:showEvtLst xmlns:p14="http://schemas.microsoft.com/office/powerpoint/2010/main">
        <p14:playEvt time="0" objId="6"/>
        <p14:stopEvt time="54107" objId="6"/>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5"/>
          <a:stretch>
            <a:fillRect/>
          </a:stretch>
        </p:blipFill>
        <p:spPr>
          <a:xfrm>
            <a:off x="-11545" y="698500"/>
            <a:ext cx="9144000" cy="5458977"/>
          </a:xfrm>
          <a:prstGeom prst="rect">
            <a:avLst/>
          </a:prstGeom>
        </p:spPr>
      </p:pic>
      <p:pic>
        <p:nvPicPr>
          <p:cNvPr id="5" name="Sound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696200" y="5181600"/>
            <a:ext cx="812800" cy="812800"/>
          </a:xfrm>
          <a:prstGeom prst="rect">
            <a:avLst/>
          </a:prstGeom>
        </p:spPr>
      </p:pic>
    </p:spTree>
    <p:extLst>
      <p:ext uri="{BB962C8B-B14F-4D97-AF65-F5344CB8AC3E}">
        <p14:creationId xmlns:p14="http://schemas.microsoft.com/office/powerpoint/2010/main" val="797539267"/>
      </p:ext>
    </p:extLst>
  </p:cSld>
  <p:clrMapOvr>
    <a:masterClrMapping/>
  </p:clrMapOvr>
  <mc:AlternateContent xmlns:mc="http://schemas.openxmlformats.org/markup-compatibility/2006">
    <mc:Choice xmlns:p14="http://schemas.microsoft.com/office/powerpoint/2010/main" Requires="p14">
      <p:transition spd="slow" p14:dur="2000" advTm="31251"/>
    </mc:Choice>
    <mc:Fallback>
      <p:transition xmlns:p14="http://schemas.microsoft.com/office/powerpoint/2010/main" spd="slow" advTm="31251"/>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55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5"/>
                </p:tgtEl>
              </p:cMediaNode>
            </p:audio>
          </p:childTnLst>
        </p:cTn>
      </p:par>
    </p:tnLst>
  </p:timing>
  <p:extLst>
    <p:ext uri="{E180D4A7-C9FB-4DFB-919C-405C955672EB}">
      <p14:showEvtLst xmlns:p14="http://schemas.microsoft.com/office/powerpoint/2010/main">
        <p14:playEvt time="0" objId="5"/>
        <p14:stopEvt time="29646" objId="5"/>
      </p14:showEvt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5"/>
          <a:stretch>
            <a:fillRect/>
          </a:stretch>
        </p:blipFill>
        <p:spPr>
          <a:xfrm>
            <a:off x="0" y="825500"/>
            <a:ext cx="9144000" cy="5199713"/>
          </a:xfrm>
          <a:prstGeom prst="rect">
            <a:avLst/>
          </a:prstGeom>
        </p:spPr>
      </p:pic>
      <p:pic>
        <p:nvPicPr>
          <p:cNvPr id="4" name="Picture 3"/>
          <p:cNvPicPr>
            <a:picLocks noChangeAspect="1"/>
          </p:cNvPicPr>
          <p:nvPr/>
        </p:nvPicPr>
        <p:blipFill>
          <a:blip r:embed="rId5"/>
          <a:stretch>
            <a:fillRect/>
          </a:stretch>
        </p:blipFill>
        <p:spPr>
          <a:xfrm>
            <a:off x="0" y="825500"/>
            <a:ext cx="9144000" cy="5199713"/>
          </a:xfrm>
          <a:prstGeom prst="rect">
            <a:avLst/>
          </a:prstGeom>
        </p:spPr>
      </p:pic>
      <p:pic>
        <p:nvPicPr>
          <p:cNvPr id="5" name="Picture 4"/>
          <p:cNvPicPr>
            <a:picLocks noChangeAspect="1"/>
          </p:cNvPicPr>
          <p:nvPr/>
        </p:nvPicPr>
        <p:blipFill>
          <a:blip r:embed="rId5"/>
          <a:stretch>
            <a:fillRect/>
          </a:stretch>
        </p:blipFill>
        <p:spPr>
          <a:xfrm>
            <a:off x="0" y="825500"/>
            <a:ext cx="9144000" cy="5199713"/>
          </a:xfrm>
          <a:prstGeom prst="rect">
            <a:avLst/>
          </a:prstGeom>
        </p:spPr>
      </p:pic>
      <p:pic>
        <p:nvPicPr>
          <p:cNvPr id="6" name="Sound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629400" y="800100"/>
            <a:ext cx="812800" cy="812800"/>
          </a:xfrm>
          <a:prstGeom prst="rect">
            <a:avLst/>
          </a:prstGeom>
        </p:spPr>
      </p:pic>
    </p:spTree>
    <p:extLst>
      <p:ext uri="{BB962C8B-B14F-4D97-AF65-F5344CB8AC3E}">
        <p14:creationId xmlns:p14="http://schemas.microsoft.com/office/powerpoint/2010/main" val="1137159021"/>
      </p:ext>
    </p:extLst>
  </p:cSld>
  <p:clrMapOvr>
    <a:masterClrMapping/>
  </p:clrMapOvr>
  <mc:AlternateContent xmlns:mc="http://schemas.openxmlformats.org/markup-compatibility/2006">
    <mc:Choice xmlns:p14="http://schemas.microsoft.com/office/powerpoint/2010/main" Requires="p14">
      <p:transition spd="slow" p14:dur="2000" advTm="10046"/>
    </mc:Choice>
    <mc:Fallback>
      <p:transition xmlns:p14="http://schemas.microsoft.com/office/powerpoint/2010/main" spd="slow" advTm="10046"/>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56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6"/>
                </p:tgtEl>
              </p:cMediaNode>
            </p:audio>
          </p:childTnLst>
        </p:cTn>
      </p:par>
    </p:tnLst>
  </p:timing>
  <p:extLst>
    <p:ext uri="{E180D4A7-C9FB-4DFB-919C-405C955672EB}">
      <p14:showEvtLst xmlns:p14="http://schemas.microsoft.com/office/powerpoint/2010/main">
        <p14:playEvt time="0" objId="6"/>
        <p14:stopEvt time="9654" objId="6"/>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5"/>
          <a:stretch>
            <a:fillRect/>
          </a:stretch>
        </p:blipFill>
        <p:spPr>
          <a:xfrm>
            <a:off x="0" y="1092200"/>
            <a:ext cx="9144000" cy="4649606"/>
          </a:xfrm>
          <a:prstGeom prst="rect">
            <a:avLst/>
          </a:prstGeom>
        </p:spPr>
      </p:pic>
      <p:pic>
        <p:nvPicPr>
          <p:cNvPr id="5" name="Sound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001000" y="277091"/>
            <a:ext cx="812800" cy="812800"/>
          </a:xfrm>
          <a:prstGeom prst="rect">
            <a:avLst/>
          </a:prstGeom>
        </p:spPr>
      </p:pic>
    </p:spTree>
    <p:extLst>
      <p:ext uri="{BB962C8B-B14F-4D97-AF65-F5344CB8AC3E}">
        <p14:creationId xmlns:p14="http://schemas.microsoft.com/office/powerpoint/2010/main" val="4176335251"/>
      </p:ext>
    </p:extLst>
  </p:cSld>
  <p:clrMapOvr>
    <a:masterClrMapping/>
  </p:clrMapOvr>
  <mc:AlternateContent xmlns:mc="http://schemas.openxmlformats.org/markup-compatibility/2006">
    <mc:Choice xmlns:p14="http://schemas.microsoft.com/office/powerpoint/2010/main" Requires="p14">
      <p:transition spd="slow" p14:dur="2000" advTm="4354"/>
    </mc:Choice>
    <mc:Fallback>
      <p:transition xmlns:p14="http://schemas.microsoft.com/office/powerpoint/2010/main" spd="slow" advTm="4354"/>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54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5"/>
                </p:tgtEl>
              </p:cMediaNode>
            </p:audio>
          </p:childTnLst>
        </p:cTn>
      </p:par>
    </p:tnLst>
  </p:timing>
  <p:extLst>
    <p:ext uri="{E180D4A7-C9FB-4DFB-919C-405C955672EB}">
      <p14:showEvtLst xmlns:p14="http://schemas.microsoft.com/office/powerpoint/2010/main">
        <p14:playEvt time="0" objId="5"/>
        <p14:stopEvt time="3640" objId="5"/>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5"/>
          <a:stretch>
            <a:fillRect/>
          </a:stretch>
        </p:blipFill>
        <p:spPr>
          <a:xfrm>
            <a:off x="508000" y="546100"/>
            <a:ext cx="8128000" cy="5765800"/>
          </a:xfrm>
          <a:prstGeom prst="rect">
            <a:avLst/>
          </a:prstGeom>
        </p:spPr>
      </p:pic>
      <p:pic>
        <p:nvPicPr>
          <p:cNvPr id="7" name="Sound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165600" y="3022600"/>
            <a:ext cx="812800" cy="812800"/>
          </a:xfrm>
          <a:prstGeom prst="rect">
            <a:avLst/>
          </a:prstGeom>
        </p:spPr>
      </p:pic>
    </p:spTree>
    <p:extLst>
      <p:ext uri="{BB962C8B-B14F-4D97-AF65-F5344CB8AC3E}">
        <p14:creationId xmlns:p14="http://schemas.microsoft.com/office/powerpoint/2010/main" val="3098460290"/>
      </p:ext>
    </p:extLst>
  </p:cSld>
  <p:clrMapOvr>
    <a:masterClrMapping/>
  </p:clrMapOvr>
  <mc:AlternateContent xmlns:mc="http://schemas.openxmlformats.org/markup-compatibility/2006">
    <mc:Choice xmlns:p14="http://schemas.microsoft.com/office/powerpoint/2010/main" Requires="p14">
      <p:transition spd="slow" p14:dur="2000" advTm="3778"/>
    </mc:Choice>
    <mc:Fallback>
      <p:transition xmlns:p14="http://schemas.microsoft.com/office/powerpoint/2010/main" spd="slow" advTm="3778"/>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9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7"/>
                </p:tgtEl>
              </p:cMediaNode>
            </p:audio>
          </p:childTnLst>
        </p:cTn>
      </p:par>
    </p:tnLst>
  </p:timing>
  <p:extLst>
    <p:ext uri="{E180D4A7-C9FB-4DFB-919C-405C955672EB}">
      <p14:showEvtLst xmlns:p14="http://schemas.microsoft.com/office/powerpoint/2010/main">
        <p14:playEvt time="0" objId="7"/>
        <p14:stopEvt time="3498" objId="7"/>
      </p14:showEvtLst>
    </p:ext>
  </p:extLs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 name="TextBox 2"/>
          <p:cNvSpPr txBox="1"/>
          <p:nvPr/>
        </p:nvSpPr>
        <p:spPr>
          <a:xfrm>
            <a:off x="1868029" y="2444750"/>
            <a:ext cx="5366674" cy="1200329"/>
          </a:xfrm>
          <a:prstGeom prst="rect">
            <a:avLst/>
          </a:prstGeom>
          <a:noFill/>
        </p:spPr>
        <p:txBody>
          <a:bodyPr wrap="none" rtlCol="0">
            <a:spAutoFit/>
          </a:bodyPr>
          <a:lstStyle/>
          <a:p>
            <a:pPr algn="ctr"/>
            <a:r>
              <a:rPr lang="en-US" sz="7200" dirty="0">
                <a:solidFill>
                  <a:srgbClr val="FFFFFF"/>
                </a:solidFill>
                <a:latin typeface="Arial Black"/>
              </a:rPr>
              <a:t>I</a:t>
            </a:r>
            <a:r>
              <a:rPr lang="en-US" sz="7200" dirty="0" smtClean="0">
                <a:solidFill>
                  <a:srgbClr val="FFFFFF"/>
                </a:solidFill>
                <a:latin typeface="Arial Black"/>
              </a:rPr>
              <a:t> _ P A  _ T</a:t>
            </a:r>
            <a:endParaRPr lang="en-US" sz="7200" dirty="0">
              <a:solidFill>
                <a:srgbClr val="FFFFFF"/>
              </a:solidFill>
              <a:latin typeface="Arial Black"/>
            </a:endParaRPr>
          </a:p>
        </p:txBody>
      </p:sp>
      <p:pic>
        <p:nvPicPr>
          <p:cNvPr id="4" name="Sound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204685" y="381000"/>
            <a:ext cx="812800" cy="812800"/>
          </a:xfrm>
          <a:prstGeom prst="rect">
            <a:avLst/>
          </a:prstGeom>
        </p:spPr>
      </p:pic>
    </p:spTree>
    <p:extLst>
      <p:ext uri="{BB962C8B-B14F-4D97-AF65-F5344CB8AC3E}">
        <p14:creationId xmlns:p14="http://schemas.microsoft.com/office/powerpoint/2010/main" val="1338020801"/>
      </p:ext>
    </p:extLst>
  </p:cSld>
  <p:clrMapOvr>
    <a:masterClrMapping/>
  </p:clrMapOvr>
  <mc:AlternateContent xmlns:mc="http://schemas.openxmlformats.org/markup-compatibility/2006">
    <mc:Choice xmlns:p14="http://schemas.microsoft.com/office/powerpoint/2010/main" Requires="p14">
      <p:transition spd="slow" p14:dur="2000" advTm="130618"/>
    </mc:Choice>
    <mc:Fallback>
      <p:transition xmlns:p14="http://schemas.microsoft.com/office/powerpoint/2010/main" spd="slow" advTm="130618"/>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942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extLst>
    <p:ext uri="{E180D4A7-C9FB-4DFB-919C-405C955672EB}">
      <p14:showEvtLst xmlns:p14="http://schemas.microsoft.com/office/powerpoint/2010/main">
        <p14:playEvt time="0" objId="4"/>
        <p14:stopEvt time="129528" objId="4"/>
      </p14:showEvtLst>
    </p:ext>
  </p:extLs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4">
            <a:lumMod val="50000"/>
          </a:schemeClr>
        </a:solidFill>
        <a:effectLst/>
      </p:bgPr>
    </p:bg>
    <p:spTree>
      <p:nvGrpSpPr>
        <p:cNvPr id="1" name=""/>
        <p:cNvGrpSpPr/>
        <p:nvPr/>
      </p:nvGrpSpPr>
      <p:grpSpPr>
        <a:xfrm>
          <a:off x="0" y="0"/>
          <a:ext cx="0" cy="0"/>
          <a:chOff x="0" y="0"/>
          <a:chExt cx="0" cy="0"/>
        </a:xfrm>
      </p:grpSpPr>
      <p:sp>
        <p:nvSpPr>
          <p:cNvPr id="4" name="Rectangle 3"/>
          <p:cNvSpPr/>
          <p:nvPr/>
        </p:nvSpPr>
        <p:spPr>
          <a:xfrm>
            <a:off x="0" y="4572000"/>
            <a:ext cx="9144000" cy="1371600"/>
          </a:xfrm>
          <a:prstGeom prst="rect">
            <a:avLst/>
          </a:prstGeom>
          <a:solidFill>
            <a:schemeClr val="tx1">
              <a:lumMod val="50000"/>
              <a:lumOff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solidFill>
                  <a:srgbClr val="504937">
                    <a:lumMod val="75000"/>
                  </a:srgbClr>
                </a:solidFill>
                <a:latin typeface="Calibri"/>
                <a:cs typeface="Cambria"/>
              </a:rPr>
              <a:t>Solution</a:t>
            </a:r>
            <a:r>
              <a:rPr lang="en-US" sz="4400" b="1" dirty="0" smtClean="0">
                <a:solidFill>
                  <a:srgbClr val="504937">
                    <a:lumMod val="75000"/>
                  </a:srgbClr>
                </a:solidFill>
                <a:latin typeface="Calibri"/>
                <a:cs typeface="Cambria"/>
              </a:rPr>
              <a:t>|</a:t>
            </a:r>
            <a:r>
              <a:rPr lang="en-US" sz="4400" b="1" i="1" dirty="0" smtClean="0">
                <a:solidFill>
                  <a:srgbClr val="504937">
                    <a:lumMod val="75000"/>
                  </a:srgbClr>
                </a:solidFill>
                <a:latin typeface="Calibri"/>
                <a:cs typeface="Cambria"/>
              </a:rPr>
              <a:t>Disambiguation</a:t>
            </a:r>
            <a:r>
              <a:rPr lang="en-US" sz="4400" b="1" i="1" dirty="0" smtClean="0">
                <a:solidFill>
                  <a:srgbClr val="504937">
                    <a:lumMod val="75000"/>
                  </a:srgbClr>
                </a:solidFill>
                <a:latin typeface="Calibri"/>
                <a:cs typeface="Cambria"/>
              </a:rPr>
              <a:t> &amp; Inclusive Linkages</a:t>
            </a:r>
            <a:r>
              <a:rPr lang="en-US" sz="4400" b="1" i="1" dirty="0" smtClean="0">
                <a:solidFill>
                  <a:srgbClr val="504937">
                    <a:lumMod val="75000"/>
                  </a:srgbClr>
                </a:solidFill>
                <a:latin typeface="Calibri"/>
                <a:cs typeface="Cambria"/>
              </a:rPr>
              <a:t> </a:t>
            </a:r>
            <a:endParaRPr lang="en-US" sz="9600" b="1" i="1" dirty="0" smtClean="0">
              <a:solidFill>
                <a:srgbClr val="504937">
                  <a:lumMod val="75000"/>
                </a:srgbClr>
              </a:solidFill>
              <a:latin typeface="Calibri"/>
              <a:cs typeface="Cambria"/>
            </a:endParaRP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772400" y="457200"/>
            <a:ext cx="812800" cy="812800"/>
          </a:xfrm>
          <a:prstGeom prst="rect">
            <a:avLst/>
          </a:prstGeom>
        </p:spPr>
      </p:pic>
    </p:spTree>
    <p:extLst>
      <p:ext uri="{BB962C8B-B14F-4D97-AF65-F5344CB8AC3E}">
        <p14:creationId xmlns:p14="http://schemas.microsoft.com/office/powerpoint/2010/main" val="1176989766"/>
      </p:ext>
    </p:extLst>
  </p:cSld>
  <p:clrMapOvr>
    <a:masterClrMapping/>
  </p:clrMapOvr>
  <mc:AlternateContent xmlns:mc="http://schemas.openxmlformats.org/markup-compatibility/2006">
    <mc:Choice xmlns:p14="http://schemas.microsoft.com/office/powerpoint/2010/main" Requires="p14">
      <p:transition spd="slow" p14:dur="2000" advTm="32825"/>
    </mc:Choice>
    <mc:Fallback>
      <p:transition xmlns:p14="http://schemas.microsoft.com/office/powerpoint/2010/main" spd="slow" advTm="32825"/>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20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0" objId="2"/>
        <p14:stopEvt time="32303" objId="2"/>
      </p14:showEvtLst>
    </p:ext>
  </p:extLst>
</p:sld>
</file>

<file path=ppt/tags/tag1.xml><?xml version="1.0" encoding="utf-8"?>
<p:tagLst xmlns:a="http://schemas.openxmlformats.org/drawingml/2006/main" xmlns:r="http://schemas.openxmlformats.org/officeDocument/2006/relationships" xmlns:p="http://schemas.openxmlformats.org/presentationml/2006/main">
  <p:tag name="TIMING" val="|21.5|4.2"/>
</p:tagLst>
</file>

<file path=ppt/theme/theme1.xml><?xml version="1.0" encoding="utf-8"?>
<a:theme xmlns:a="http://schemas.openxmlformats.org/drawingml/2006/main" name="JW Graph">
  <a:themeElements>
    <a:clrScheme name="Custom 2">
      <a:dk1>
        <a:srgbClr val="504937"/>
      </a:dk1>
      <a:lt1>
        <a:srgbClr val="FFFFCC"/>
      </a:lt1>
      <a:dk2>
        <a:srgbClr val="3E4146"/>
      </a:dk2>
      <a:lt2>
        <a:srgbClr val="FCF4C6"/>
      </a:lt2>
      <a:accent1>
        <a:srgbClr val="253D45"/>
      </a:accent1>
      <a:accent2>
        <a:srgbClr val="CC3300"/>
      </a:accent2>
      <a:accent3>
        <a:srgbClr val="FF6600"/>
      </a:accent3>
      <a:accent4>
        <a:srgbClr val="009999"/>
      </a:accent4>
      <a:accent5>
        <a:srgbClr val="006461"/>
      </a:accent5>
      <a:accent6>
        <a:srgbClr val="7E848D"/>
      </a:accent6>
      <a:hlink>
        <a:srgbClr val="FF8000"/>
      </a:hlink>
      <a:folHlink>
        <a:srgbClr val="00969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JW Graph">
  <a:themeElements>
    <a:clrScheme name="Custom 2">
      <a:dk1>
        <a:srgbClr val="504937"/>
      </a:dk1>
      <a:lt1>
        <a:srgbClr val="FFFFCC"/>
      </a:lt1>
      <a:dk2>
        <a:srgbClr val="3E4146"/>
      </a:dk2>
      <a:lt2>
        <a:srgbClr val="FCF4C6"/>
      </a:lt2>
      <a:accent1>
        <a:srgbClr val="253D45"/>
      </a:accent1>
      <a:accent2>
        <a:srgbClr val="CC3300"/>
      </a:accent2>
      <a:accent3>
        <a:srgbClr val="FF6600"/>
      </a:accent3>
      <a:accent4>
        <a:srgbClr val="009999"/>
      </a:accent4>
      <a:accent5>
        <a:srgbClr val="006461"/>
      </a:accent5>
      <a:accent6>
        <a:srgbClr val="7E848D"/>
      </a:accent6>
      <a:hlink>
        <a:srgbClr val="FF8000"/>
      </a:hlink>
      <a:folHlink>
        <a:srgbClr val="00969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20128</TotalTime>
  <Words>1418</Words>
  <Application>Microsoft Macintosh PowerPoint</Application>
  <PresentationFormat>On-screen Show (4:3)</PresentationFormat>
  <Paragraphs>77</Paragraphs>
  <Slides>15</Slides>
  <Notes>15</Notes>
  <HiddenSlides>0</HiddenSlides>
  <MMClips>15</MMClips>
  <ScaleCrop>false</ScaleCrop>
  <HeadingPairs>
    <vt:vector size="4" baseType="variant">
      <vt:variant>
        <vt:lpstr>Theme</vt:lpstr>
      </vt:variant>
      <vt:variant>
        <vt:i4>3</vt:i4>
      </vt:variant>
      <vt:variant>
        <vt:lpstr>Slide Titles</vt:lpstr>
      </vt:variant>
      <vt:variant>
        <vt:i4>15</vt:i4>
      </vt:variant>
    </vt:vector>
  </HeadingPairs>
  <TitlesOfParts>
    <vt:vector size="18" baseType="lpstr">
      <vt:lpstr>JW Graph</vt:lpstr>
      <vt:lpstr>Custom Design</vt:lpstr>
      <vt:lpstr>1_JW Graph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OHSU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 management, sharing and publishing</dc:title>
  <dc:creator>Nicole Vasilevsky</dc:creator>
  <cp:lastModifiedBy>Robin Champieux</cp:lastModifiedBy>
  <cp:revision>489</cp:revision>
  <dcterms:created xsi:type="dcterms:W3CDTF">2013-08-14T20:13:11Z</dcterms:created>
  <dcterms:modified xsi:type="dcterms:W3CDTF">2014-03-06T08:33:56Z</dcterms:modified>
</cp:coreProperties>
</file>