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4" r:id="rId1"/>
  </p:sldMasterIdLst>
  <p:notesMasterIdLst>
    <p:notesMasterId r:id="rId38"/>
  </p:notesMasterIdLst>
  <p:handoutMasterIdLst>
    <p:handoutMasterId r:id="rId39"/>
  </p:handoutMasterIdLst>
  <p:sldIdLst>
    <p:sldId id="256" r:id="rId2"/>
    <p:sldId id="268" r:id="rId3"/>
    <p:sldId id="257" r:id="rId4"/>
    <p:sldId id="260" r:id="rId5"/>
    <p:sldId id="258" r:id="rId6"/>
    <p:sldId id="290" r:id="rId7"/>
    <p:sldId id="289" r:id="rId8"/>
    <p:sldId id="291" r:id="rId9"/>
    <p:sldId id="294" r:id="rId10"/>
    <p:sldId id="292" r:id="rId11"/>
    <p:sldId id="264" r:id="rId12"/>
    <p:sldId id="262" r:id="rId13"/>
    <p:sldId id="263" r:id="rId14"/>
    <p:sldId id="265" r:id="rId15"/>
    <p:sldId id="266" r:id="rId16"/>
    <p:sldId id="267" r:id="rId17"/>
    <p:sldId id="274" r:id="rId18"/>
    <p:sldId id="276" r:id="rId19"/>
    <p:sldId id="281" r:id="rId20"/>
    <p:sldId id="282" r:id="rId21"/>
    <p:sldId id="297" r:id="rId22"/>
    <p:sldId id="298" r:id="rId23"/>
    <p:sldId id="299" r:id="rId24"/>
    <p:sldId id="283" r:id="rId25"/>
    <p:sldId id="296" r:id="rId26"/>
    <p:sldId id="295" r:id="rId27"/>
    <p:sldId id="300" r:id="rId28"/>
    <p:sldId id="301" r:id="rId29"/>
    <p:sldId id="285" r:id="rId30"/>
    <p:sldId id="277" r:id="rId31"/>
    <p:sldId id="278" r:id="rId32"/>
    <p:sldId id="279" r:id="rId33"/>
    <p:sldId id="280" r:id="rId34"/>
    <p:sldId id="286" r:id="rId35"/>
    <p:sldId id="287" r:id="rId36"/>
    <p:sldId id="288" r:id="rId37"/>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1" autoAdjust="0"/>
    <p:restoredTop sz="94660"/>
  </p:normalViewPr>
  <p:slideViewPr>
    <p:cSldViewPr snapToGrid="0">
      <p:cViewPr varScale="1">
        <p:scale>
          <a:sx n="81" d="100"/>
          <a:sy n="81" d="100"/>
        </p:scale>
        <p:origin x="638"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774478-D46E-4B18-8552-9227405F725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F803C832-7968-4ED1-8FDF-9E07AC3A68DE}">
      <dgm:prSet phldrT="[Text]"/>
      <dgm:spPr/>
      <dgm:t>
        <a:bodyPr/>
        <a:lstStyle/>
        <a:p>
          <a:r>
            <a:rPr lang="en-US" dirty="0" smtClean="0"/>
            <a:t>Developer</a:t>
          </a:r>
          <a:endParaRPr lang="en-US" dirty="0"/>
        </a:p>
      </dgm:t>
    </dgm:pt>
    <dgm:pt modelId="{A27EEC1E-C5EF-4336-AF34-857C797D3E4E}" type="parTrans" cxnId="{F207AC5C-F032-4EA6-9343-6E32C189EF4B}">
      <dgm:prSet/>
      <dgm:spPr/>
      <dgm:t>
        <a:bodyPr/>
        <a:lstStyle/>
        <a:p>
          <a:endParaRPr lang="en-US"/>
        </a:p>
      </dgm:t>
    </dgm:pt>
    <dgm:pt modelId="{59DC0C4A-194A-4E91-AC9A-966AF948FCDB}" type="sibTrans" cxnId="{F207AC5C-F032-4EA6-9343-6E32C189EF4B}">
      <dgm:prSet/>
      <dgm:spPr/>
      <dgm:t>
        <a:bodyPr/>
        <a:lstStyle/>
        <a:p>
          <a:endParaRPr lang="en-US"/>
        </a:p>
      </dgm:t>
    </dgm:pt>
    <dgm:pt modelId="{6FD9101C-F9D4-47C1-94A3-DF95487DC5D0}">
      <dgm:prSet phldrT="[Text]"/>
      <dgm:spPr/>
      <dgm:t>
        <a:bodyPr/>
        <a:lstStyle/>
        <a:p>
          <a:r>
            <a:rPr lang="en-US" dirty="0" smtClean="0"/>
            <a:t>Developer</a:t>
          </a:r>
          <a:endParaRPr lang="en-US" dirty="0"/>
        </a:p>
      </dgm:t>
    </dgm:pt>
    <dgm:pt modelId="{730FCD50-9AAD-491B-990C-50CE9A53975D}" type="parTrans" cxnId="{C9B68708-284D-47C9-8F7E-46DB23008F1C}">
      <dgm:prSet/>
      <dgm:spPr/>
      <dgm:t>
        <a:bodyPr/>
        <a:lstStyle/>
        <a:p>
          <a:endParaRPr lang="en-US"/>
        </a:p>
      </dgm:t>
    </dgm:pt>
    <dgm:pt modelId="{5C265D05-0B60-4EDE-B5A3-53844FC193AF}" type="sibTrans" cxnId="{C9B68708-284D-47C9-8F7E-46DB23008F1C}">
      <dgm:prSet/>
      <dgm:spPr/>
      <dgm:t>
        <a:bodyPr/>
        <a:lstStyle/>
        <a:p>
          <a:endParaRPr lang="en-US"/>
        </a:p>
      </dgm:t>
    </dgm:pt>
    <dgm:pt modelId="{EA8EB92D-8166-494F-BEBB-08C75DF455DA}">
      <dgm:prSet phldrT="[Text]"/>
      <dgm:spPr/>
      <dgm:t>
        <a:bodyPr/>
        <a:lstStyle/>
        <a:p>
          <a:r>
            <a:rPr lang="en-US" dirty="0" smtClean="0"/>
            <a:t>Developer</a:t>
          </a:r>
          <a:endParaRPr lang="en-US" dirty="0"/>
        </a:p>
      </dgm:t>
    </dgm:pt>
    <dgm:pt modelId="{EA7A7DF2-480F-4843-927D-A2EFC9F5371D}" type="parTrans" cxnId="{B3D5B798-7A66-4A6D-BBA1-ABE1375125A8}">
      <dgm:prSet/>
      <dgm:spPr/>
      <dgm:t>
        <a:bodyPr/>
        <a:lstStyle/>
        <a:p>
          <a:endParaRPr lang="en-US"/>
        </a:p>
      </dgm:t>
    </dgm:pt>
    <dgm:pt modelId="{B687FD61-9B84-4BBA-9CC2-703406BD8E72}" type="sibTrans" cxnId="{B3D5B798-7A66-4A6D-BBA1-ABE1375125A8}">
      <dgm:prSet/>
      <dgm:spPr/>
      <dgm:t>
        <a:bodyPr/>
        <a:lstStyle/>
        <a:p>
          <a:endParaRPr lang="en-US"/>
        </a:p>
      </dgm:t>
    </dgm:pt>
    <dgm:pt modelId="{F0115451-ED6B-478A-8804-941153018B79}">
      <dgm:prSet phldrT="[Text]"/>
      <dgm:spPr/>
      <dgm:t>
        <a:bodyPr/>
        <a:lstStyle/>
        <a:p>
          <a:r>
            <a:rPr lang="en-US" dirty="0" smtClean="0"/>
            <a:t>Developer</a:t>
          </a:r>
          <a:endParaRPr lang="en-US" dirty="0"/>
        </a:p>
      </dgm:t>
    </dgm:pt>
    <dgm:pt modelId="{B7F0CD89-71EC-466E-AEF9-365293A04D01}" type="parTrans" cxnId="{0196C884-5F1B-42A1-8E06-859D8415FE83}">
      <dgm:prSet/>
      <dgm:spPr/>
      <dgm:t>
        <a:bodyPr/>
        <a:lstStyle/>
        <a:p>
          <a:endParaRPr lang="en-US"/>
        </a:p>
      </dgm:t>
    </dgm:pt>
    <dgm:pt modelId="{2B7345D4-1DBA-477E-9654-3CEF6F9DE10B}" type="sibTrans" cxnId="{0196C884-5F1B-42A1-8E06-859D8415FE83}">
      <dgm:prSet/>
      <dgm:spPr/>
      <dgm:t>
        <a:bodyPr/>
        <a:lstStyle/>
        <a:p>
          <a:endParaRPr lang="en-US"/>
        </a:p>
      </dgm:t>
    </dgm:pt>
    <dgm:pt modelId="{1C99353E-CF86-4278-864E-3193D0DC186C}">
      <dgm:prSet phldrT="[Text]"/>
      <dgm:spPr/>
      <dgm:t>
        <a:bodyPr/>
        <a:lstStyle/>
        <a:p>
          <a:r>
            <a:rPr lang="en-US" dirty="0" smtClean="0"/>
            <a:t>Developer</a:t>
          </a:r>
          <a:endParaRPr lang="en-US" dirty="0"/>
        </a:p>
      </dgm:t>
    </dgm:pt>
    <dgm:pt modelId="{F90214DA-F3B1-4F1F-8A2B-F06C71C1BF04}" type="parTrans" cxnId="{DC541155-9C9C-4590-B3DC-83A93077E50C}">
      <dgm:prSet/>
      <dgm:spPr/>
      <dgm:t>
        <a:bodyPr/>
        <a:lstStyle/>
        <a:p>
          <a:endParaRPr lang="en-US"/>
        </a:p>
      </dgm:t>
    </dgm:pt>
    <dgm:pt modelId="{AAE92E95-5AB4-4FE9-9A2D-4E0EBCA18290}" type="sibTrans" cxnId="{DC541155-9C9C-4590-B3DC-83A93077E50C}">
      <dgm:prSet/>
      <dgm:spPr/>
      <dgm:t>
        <a:bodyPr/>
        <a:lstStyle/>
        <a:p>
          <a:endParaRPr lang="en-US"/>
        </a:p>
      </dgm:t>
    </dgm:pt>
    <dgm:pt modelId="{B1D6C60D-B6E2-4489-9673-B9FF116BBEE8}" type="pres">
      <dgm:prSet presAssocID="{81774478-D46E-4B18-8552-9227405F725C}" presName="Name0" presStyleCnt="0">
        <dgm:presLayoutVars>
          <dgm:dir/>
          <dgm:resizeHandles val="exact"/>
        </dgm:presLayoutVars>
      </dgm:prSet>
      <dgm:spPr/>
      <dgm:t>
        <a:bodyPr/>
        <a:lstStyle/>
        <a:p>
          <a:endParaRPr lang="en-US"/>
        </a:p>
      </dgm:t>
    </dgm:pt>
    <dgm:pt modelId="{4DE98F63-7DEC-4419-AE77-8DB4BD5A93A1}" type="pres">
      <dgm:prSet presAssocID="{F803C832-7968-4ED1-8FDF-9E07AC3A68DE}" presName="node" presStyleLbl="node1" presStyleIdx="0" presStyleCnt="5">
        <dgm:presLayoutVars>
          <dgm:bulletEnabled val="1"/>
        </dgm:presLayoutVars>
      </dgm:prSet>
      <dgm:spPr/>
      <dgm:t>
        <a:bodyPr/>
        <a:lstStyle/>
        <a:p>
          <a:endParaRPr lang="en-US"/>
        </a:p>
      </dgm:t>
    </dgm:pt>
    <dgm:pt modelId="{E08F2F5B-3A17-4CC4-8D97-33946CF8A2CC}" type="pres">
      <dgm:prSet presAssocID="{59DC0C4A-194A-4E91-AC9A-966AF948FCDB}" presName="sibTrans" presStyleLbl="sibTrans2D1" presStyleIdx="0" presStyleCnt="5"/>
      <dgm:spPr/>
      <dgm:t>
        <a:bodyPr/>
        <a:lstStyle/>
        <a:p>
          <a:endParaRPr lang="en-US"/>
        </a:p>
      </dgm:t>
    </dgm:pt>
    <dgm:pt modelId="{73FAC54C-E656-4CCA-BE26-40AEDCF1142B}" type="pres">
      <dgm:prSet presAssocID="{59DC0C4A-194A-4E91-AC9A-966AF948FCDB}" presName="connectorText" presStyleLbl="sibTrans2D1" presStyleIdx="0" presStyleCnt="5"/>
      <dgm:spPr/>
      <dgm:t>
        <a:bodyPr/>
        <a:lstStyle/>
        <a:p>
          <a:endParaRPr lang="en-US"/>
        </a:p>
      </dgm:t>
    </dgm:pt>
    <dgm:pt modelId="{8E998554-4650-4D94-963F-656393D2A0A1}" type="pres">
      <dgm:prSet presAssocID="{6FD9101C-F9D4-47C1-94A3-DF95487DC5D0}" presName="node" presStyleLbl="node1" presStyleIdx="1" presStyleCnt="5">
        <dgm:presLayoutVars>
          <dgm:bulletEnabled val="1"/>
        </dgm:presLayoutVars>
      </dgm:prSet>
      <dgm:spPr/>
      <dgm:t>
        <a:bodyPr/>
        <a:lstStyle/>
        <a:p>
          <a:endParaRPr lang="en-US"/>
        </a:p>
      </dgm:t>
    </dgm:pt>
    <dgm:pt modelId="{00ABF01B-FD49-41C5-A608-BD8AE52F813F}" type="pres">
      <dgm:prSet presAssocID="{5C265D05-0B60-4EDE-B5A3-53844FC193AF}" presName="sibTrans" presStyleLbl="sibTrans2D1" presStyleIdx="1" presStyleCnt="5"/>
      <dgm:spPr/>
      <dgm:t>
        <a:bodyPr/>
        <a:lstStyle/>
        <a:p>
          <a:endParaRPr lang="en-US"/>
        </a:p>
      </dgm:t>
    </dgm:pt>
    <dgm:pt modelId="{D468397B-95D6-4E27-BD55-2A4D1B2B34C7}" type="pres">
      <dgm:prSet presAssocID="{5C265D05-0B60-4EDE-B5A3-53844FC193AF}" presName="connectorText" presStyleLbl="sibTrans2D1" presStyleIdx="1" presStyleCnt="5"/>
      <dgm:spPr/>
      <dgm:t>
        <a:bodyPr/>
        <a:lstStyle/>
        <a:p>
          <a:endParaRPr lang="en-US"/>
        </a:p>
      </dgm:t>
    </dgm:pt>
    <dgm:pt modelId="{6005506F-E901-4CFD-A527-9512AF43C8C6}" type="pres">
      <dgm:prSet presAssocID="{EA8EB92D-8166-494F-BEBB-08C75DF455DA}" presName="node" presStyleLbl="node1" presStyleIdx="2" presStyleCnt="5">
        <dgm:presLayoutVars>
          <dgm:bulletEnabled val="1"/>
        </dgm:presLayoutVars>
      </dgm:prSet>
      <dgm:spPr/>
      <dgm:t>
        <a:bodyPr/>
        <a:lstStyle/>
        <a:p>
          <a:endParaRPr lang="en-US"/>
        </a:p>
      </dgm:t>
    </dgm:pt>
    <dgm:pt modelId="{67571DE5-58C1-45C6-BE5A-25AE3129C73B}" type="pres">
      <dgm:prSet presAssocID="{B687FD61-9B84-4BBA-9CC2-703406BD8E72}" presName="sibTrans" presStyleLbl="sibTrans2D1" presStyleIdx="2" presStyleCnt="5"/>
      <dgm:spPr/>
      <dgm:t>
        <a:bodyPr/>
        <a:lstStyle/>
        <a:p>
          <a:endParaRPr lang="en-US"/>
        </a:p>
      </dgm:t>
    </dgm:pt>
    <dgm:pt modelId="{77DF8348-32FC-4DE8-956C-DAE57FAA8A83}" type="pres">
      <dgm:prSet presAssocID="{B687FD61-9B84-4BBA-9CC2-703406BD8E72}" presName="connectorText" presStyleLbl="sibTrans2D1" presStyleIdx="2" presStyleCnt="5"/>
      <dgm:spPr/>
      <dgm:t>
        <a:bodyPr/>
        <a:lstStyle/>
        <a:p>
          <a:endParaRPr lang="en-US"/>
        </a:p>
      </dgm:t>
    </dgm:pt>
    <dgm:pt modelId="{8CF23A76-702E-4E1C-B942-5844A0B8E9E1}" type="pres">
      <dgm:prSet presAssocID="{F0115451-ED6B-478A-8804-941153018B79}" presName="node" presStyleLbl="node1" presStyleIdx="3" presStyleCnt="5">
        <dgm:presLayoutVars>
          <dgm:bulletEnabled val="1"/>
        </dgm:presLayoutVars>
      </dgm:prSet>
      <dgm:spPr/>
      <dgm:t>
        <a:bodyPr/>
        <a:lstStyle/>
        <a:p>
          <a:endParaRPr lang="en-US"/>
        </a:p>
      </dgm:t>
    </dgm:pt>
    <dgm:pt modelId="{A48894B9-0971-4C59-BCCB-994CB579E093}" type="pres">
      <dgm:prSet presAssocID="{2B7345D4-1DBA-477E-9654-3CEF6F9DE10B}" presName="sibTrans" presStyleLbl="sibTrans2D1" presStyleIdx="3" presStyleCnt="5"/>
      <dgm:spPr/>
      <dgm:t>
        <a:bodyPr/>
        <a:lstStyle/>
        <a:p>
          <a:endParaRPr lang="en-US"/>
        </a:p>
      </dgm:t>
    </dgm:pt>
    <dgm:pt modelId="{8F074AD2-B8B1-4162-A648-CE01C1B45BAC}" type="pres">
      <dgm:prSet presAssocID="{2B7345D4-1DBA-477E-9654-3CEF6F9DE10B}" presName="connectorText" presStyleLbl="sibTrans2D1" presStyleIdx="3" presStyleCnt="5"/>
      <dgm:spPr/>
      <dgm:t>
        <a:bodyPr/>
        <a:lstStyle/>
        <a:p>
          <a:endParaRPr lang="en-US"/>
        </a:p>
      </dgm:t>
    </dgm:pt>
    <dgm:pt modelId="{43F1524E-A277-4C02-82E3-EAEC6558F337}" type="pres">
      <dgm:prSet presAssocID="{1C99353E-CF86-4278-864E-3193D0DC186C}" presName="node" presStyleLbl="node1" presStyleIdx="4" presStyleCnt="5">
        <dgm:presLayoutVars>
          <dgm:bulletEnabled val="1"/>
        </dgm:presLayoutVars>
      </dgm:prSet>
      <dgm:spPr/>
      <dgm:t>
        <a:bodyPr/>
        <a:lstStyle/>
        <a:p>
          <a:endParaRPr lang="en-US"/>
        </a:p>
      </dgm:t>
    </dgm:pt>
    <dgm:pt modelId="{B8629C3D-394D-40CA-9111-267334CC2790}" type="pres">
      <dgm:prSet presAssocID="{AAE92E95-5AB4-4FE9-9A2D-4E0EBCA18290}" presName="sibTrans" presStyleLbl="sibTrans2D1" presStyleIdx="4" presStyleCnt="5"/>
      <dgm:spPr/>
      <dgm:t>
        <a:bodyPr/>
        <a:lstStyle/>
        <a:p>
          <a:endParaRPr lang="en-US"/>
        </a:p>
      </dgm:t>
    </dgm:pt>
    <dgm:pt modelId="{5C54A9D7-86D8-4E6C-BFA7-667F6D78C2FB}" type="pres">
      <dgm:prSet presAssocID="{AAE92E95-5AB4-4FE9-9A2D-4E0EBCA18290}" presName="connectorText" presStyleLbl="sibTrans2D1" presStyleIdx="4" presStyleCnt="5"/>
      <dgm:spPr/>
      <dgm:t>
        <a:bodyPr/>
        <a:lstStyle/>
        <a:p>
          <a:endParaRPr lang="en-US"/>
        </a:p>
      </dgm:t>
    </dgm:pt>
  </dgm:ptLst>
  <dgm:cxnLst>
    <dgm:cxn modelId="{A28FC481-EA09-4956-B680-CF12CA80062E}" type="presOf" srcId="{F803C832-7968-4ED1-8FDF-9E07AC3A68DE}" destId="{4DE98F63-7DEC-4419-AE77-8DB4BD5A93A1}" srcOrd="0" destOrd="0" presId="urn:microsoft.com/office/officeart/2005/8/layout/cycle7"/>
    <dgm:cxn modelId="{586C9FF9-8C8C-4362-8218-E7DAB961CEB6}" type="presOf" srcId="{5C265D05-0B60-4EDE-B5A3-53844FC193AF}" destId="{D468397B-95D6-4E27-BD55-2A4D1B2B34C7}" srcOrd="1" destOrd="0" presId="urn:microsoft.com/office/officeart/2005/8/layout/cycle7"/>
    <dgm:cxn modelId="{DC541155-9C9C-4590-B3DC-83A93077E50C}" srcId="{81774478-D46E-4B18-8552-9227405F725C}" destId="{1C99353E-CF86-4278-864E-3193D0DC186C}" srcOrd="4" destOrd="0" parTransId="{F90214DA-F3B1-4F1F-8A2B-F06C71C1BF04}" sibTransId="{AAE92E95-5AB4-4FE9-9A2D-4E0EBCA18290}"/>
    <dgm:cxn modelId="{36A4203B-D5A8-46B4-B5C9-A6981830D876}" type="presOf" srcId="{6FD9101C-F9D4-47C1-94A3-DF95487DC5D0}" destId="{8E998554-4650-4D94-963F-656393D2A0A1}" srcOrd="0" destOrd="0" presId="urn:microsoft.com/office/officeart/2005/8/layout/cycle7"/>
    <dgm:cxn modelId="{59C4A88F-2D50-4C3D-BDD7-9B9C9E51B42F}" type="presOf" srcId="{59DC0C4A-194A-4E91-AC9A-966AF948FCDB}" destId="{E08F2F5B-3A17-4CC4-8D97-33946CF8A2CC}" srcOrd="0" destOrd="0" presId="urn:microsoft.com/office/officeart/2005/8/layout/cycle7"/>
    <dgm:cxn modelId="{BD2862B7-CD25-438E-88D0-CB5159794368}" type="presOf" srcId="{2B7345D4-1DBA-477E-9654-3CEF6F9DE10B}" destId="{8F074AD2-B8B1-4162-A648-CE01C1B45BAC}" srcOrd="1" destOrd="0" presId="urn:microsoft.com/office/officeart/2005/8/layout/cycle7"/>
    <dgm:cxn modelId="{09710BB0-786E-4E14-A779-A7FB14922A11}" type="presOf" srcId="{F0115451-ED6B-478A-8804-941153018B79}" destId="{8CF23A76-702E-4E1C-B942-5844A0B8E9E1}" srcOrd="0" destOrd="0" presId="urn:microsoft.com/office/officeart/2005/8/layout/cycle7"/>
    <dgm:cxn modelId="{C9B68708-284D-47C9-8F7E-46DB23008F1C}" srcId="{81774478-D46E-4B18-8552-9227405F725C}" destId="{6FD9101C-F9D4-47C1-94A3-DF95487DC5D0}" srcOrd="1" destOrd="0" parTransId="{730FCD50-9AAD-491B-990C-50CE9A53975D}" sibTransId="{5C265D05-0B60-4EDE-B5A3-53844FC193AF}"/>
    <dgm:cxn modelId="{C7F3C354-2C1D-4FAE-92D7-0B06E1FE506F}" type="presOf" srcId="{B687FD61-9B84-4BBA-9CC2-703406BD8E72}" destId="{67571DE5-58C1-45C6-BE5A-25AE3129C73B}" srcOrd="0" destOrd="0" presId="urn:microsoft.com/office/officeart/2005/8/layout/cycle7"/>
    <dgm:cxn modelId="{49C7F2F9-C88E-4CE7-92A9-96DA29646413}" type="presOf" srcId="{5C265D05-0B60-4EDE-B5A3-53844FC193AF}" destId="{00ABF01B-FD49-41C5-A608-BD8AE52F813F}" srcOrd="0" destOrd="0" presId="urn:microsoft.com/office/officeart/2005/8/layout/cycle7"/>
    <dgm:cxn modelId="{002BB01D-9A3D-4D1A-BFD5-53A895472B52}" type="presOf" srcId="{59DC0C4A-194A-4E91-AC9A-966AF948FCDB}" destId="{73FAC54C-E656-4CCA-BE26-40AEDCF1142B}" srcOrd="1" destOrd="0" presId="urn:microsoft.com/office/officeart/2005/8/layout/cycle7"/>
    <dgm:cxn modelId="{0196C884-5F1B-42A1-8E06-859D8415FE83}" srcId="{81774478-D46E-4B18-8552-9227405F725C}" destId="{F0115451-ED6B-478A-8804-941153018B79}" srcOrd="3" destOrd="0" parTransId="{B7F0CD89-71EC-466E-AEF9-365293A04D01}" sibTransId="{2B7345D4-1DBA-477E-9654-3CEF6F9DE10B}"/>
    <dgm:cxn modelId="{B3D5B798-7A66-4A6D-BBA1-ABE1375125A8}" srcId="{81774478-D46E-4B18-8552-9227405F725C}" destId="{EA8EB92D-8166-494F-BEBB-08C75DF455DA}" srcOrd="2" destOrd="0" parTransId="{EA7A7DF2-480F-4843-927D-A2EFC9F5371D}" sibTransId="{B687FD61-9B84-4BBA-9CC2-703406BD8E72}"/>
    <dgm:cxn modelId="{438C7569-FE48-4F39-83A1-F7BE7B1D07DA}" type="presOf" srcId="{B687FD61-9B84-4BBA-9CC2-703406BD8E72}" destId="{77DF8348-32FC-4DE8-956C-DAE57FAA8A83}" srcOrd="1" destOrd="0" presId="urn:microsoft.com/office/officeart/2005/8/layout/cycle7"/>
    <dgm:cxn modelId="{2597F29F-DD68-4D90-BBE4-5AA2DB1B8844}" type="presOf" srcId="{2B7345D4-1DBA-477E-9654-3CEF6F9DE10B}" destId="{A48894B9-0971-4C59-BCCB-994CB579E093}" srcOrd="0" destOrd="0" presId="urn:microsoft.com/office/officeart/2005/8/layout/cycle7"/>
    <dgm:cxn modelId="{D1F9B77C-4283-401C-B891-C774C0414BE5}" type="presOf" srcId="{AAE92E95-5AB4-4FE9-9A2D-4E0EBCA18290}" destId="{B8629C3D-394D-40CA-9111-267334CC2790}" srcOrd="0" destOrd="0" presId="urn:microsoft.com/office/officeart/2005/8/layout/cycle7"/>
    <dgm:cxn modelId="{6A9A66A4-BD86-49E5-8297-9A54F9E1D2FD}" type="presOf" srcId="{AAE92E95-5AB4-4FE9-9A2D-4E0EBCA18290}" destId="{5C54A9D7-86D8-4E6C-BFA7-667F6D78C2FB}" srcOrd="1" destOrd="0" presId="urn:microsoft.com/office/officeart/2005/8/layout/cycle7"/>
    <dgm:cxn modelId="{BF92AC9E-ECDF-45FC-B8DB-C2BA34872CD0}" type="presOf" srcId="{81774478-D46E-4B18-8552-9227405F725C}" destId="{B1D6C60D-B6E2-4489-9673-B9FF116BBEE8}" srcOrd="0" destOrd="0" presId="urn:microsoft.com/office/officeart/2005/8/layout/cycle7"/>
    <dgm:cxn modelId="{F207AC5C-F032-4EA6-9343-6E32C189EF4B}" srcId="{81774478-D46E-4B18-8552-9227405F725C}" destId="{F803C832-7968-4ED1-8FDF-9E07AC3A68DE}" srcOrd="0" destOrd="0" parTransId="{A27EEC1E-C5EF-4336-AF34-857C797D3E4E}" sibTransId="{59DC0C4A-194A-4E91-AC9A-966AF948FCDB}"/>
    <dgm:cxn modelId="{F1B899C7-F6B3-43F9-A055-E994EA5FA872}" type="presOf" srcId="{1C99353E-CF86-4278-864E-3193D0DC186C}" destId="{43F1524E-A277-4C02-82E3-EAEC6558F337}" srcOrd="0" destOrd="0" presId="urn:microsoft.com/office/officeart/2005/8/layout/cycle7"/>
    <dgm:cxn modelId="{75786B3F-A67B-4106-8ECF-9865D7BC419D}" type="presOf" srcId="{EA8EB92D-8166-494F-BEBB-08C75DF455DA}" destId="{6005506F-E901-4CFD-A527-9512AF43C8C6}" srcOrd="0" destOrd="0" presId="urn:microsoft.com/office/officeart/2005/8/layout/cycle7"/>
    <dgm:cxn modelId="{23614DC2-BD17-4215-B6A9-FCE3234D0FB9}" type="presParOf" srcId="{B1D6C60D-B6E2-4489-9673-B9FF116BBEE8}" destId="{4DE98F63-7DEC-4419-AE77-8DB4BD5A93A1}" srcOrd="0" destOrd="0" presId="urn:microsoft.com/office/officeart/2005/8/layout/cycle7"/>
    <dgm:cxn modelId="{980009E8-8A70-4861-84CD-53A7A7E53D49}" type="presParOf" srcId="{B1D6C60D-B6E2-4489-9673-B9FF116BBEE8}" destId="{E08F2F5B-3A17-4CC4-8D97-33946CF8A2CC}" srcOrd="1" destOrd="0" presId="urn:microsoft.com/office/officeart/2005/8/layout/cycle7"/>
    <dgm:cxn modelId="{745749BD-A810-4406-A6B1-4E27C91BA096}" type="presParOf" srcId="{E08F2F5B-3A17-4CC4-8D97-33946CF8A2CC}" destId="{73FAC54C-E656-4CCA-BE26-40AEDCF1142B}" srcOrd="0" destOrd="0" presId="urn:microsoft.com/office/officeart/2005/8/layout/cycle7"/>
    <dgm:cxn modelId="{A2F468AE-8E8E-4FFA-96FD-BF6E82947DA3}" type="presParOf" srcId="{B1D6C60D-B6E2-4489-9673-B9FF116BBEE8}" destId="{8E998554-4650-4D94-963F-656393D2A0A1}" srcOrd="2" destOrd="0" presId="urn:microsoft.com/office/officeart/2005/8/layout/cycle7"/>
    <dgm:cxn modelId="{12A396FF-C3FD-4CF4-9AA0-6D81C65770F2}" type="presParOf" srcId="{B1D6C60D-B6E2-4489-9673-B9FF116BBEE8}" destId="{00ABF01B-FD49-41C5-A608-BD8AE52F813F}" srcOrd="3" destOrd="0" presId="urn:microsoft.com/office/officeart/2005/8/layout/cycle7"/>
    <dgm:cxn modelId="{9A8FB44C-33E2-442A-8B66-8CFDFB4FB89D}" type="presParOf" srcId="{00ABF01B-FD49-41C5-A608-BD8AE52F813F}" destId="{D468397B-95D6-4E27-BD55-2A4D1B2B34C7}" srcOrd="0" destOrd="0" presId="urn:microsoft.com/office/officeart/2005/8/layout/cycle7"/>
    <dgm:cxn modelId="{6973E0D2-E069-4384-909C-F9681B408F18}" type="presParOf" srcId="{B1D6C60D-B6E2-4489-9673-B9FF116BBEE8}" destId="{6005506F-E901-4CFD-A527-9512AF43C8C6}" srcOrd="4" destOrd="0" presId="urn:microsoft.com/office/officeart/2005/8/layout/cycle7"/>
    <dgm:cxn modelId="{D23A0F5C-ACC8-4F7E-ACE2-EBEE77142D00}" type="presParOf" srcId="{B1D6C60D-B6E2-4489-9673-B9FF116BBEE8}" destId="{67571DE5-58C1-45C6-BE5A-25AE3129C73B}" srcOrd="5" destOrd="0" presId="urn:microsoft.com/office/officeart/2005/8/layout/cycle7"/>
    <dgm:cxn modelId="{B29D3B57-E581-41E6-B754-4017DBCB2901}" type="presParOf" srcId="{67571DE5-58C1-45C6-BE5A-25AE3129C73B}" destId="{77DF8348-32FC-4DE8-956C-DAE57FAA8A83}" srcOrd="0" destOrd="0" presId="urn:microsoft.com/office/officeart/2005/8/layout/cycle7"/>
    <dgm:cxn modelId="{41685468-98EE-47F2-8DA5-DEC98D6E69F0}" type="presParOf" srcId="{B1D6C60D-B6E2-4489-9673-B9FF116BBEE8}" destId="{8CF23A76-702E-4E1C-B942-5844A0B8E9E1}" srcOrd="6" destOrd="0" presId="urn:microsoft.com/office/officeart/2005/8/layout/cycle7"/>
    <dgm:cxn modelId="{66CA69D6-55A0-4D37-8191-03A23EBFB9C6}" type="presParOf" srcId="{B1D6C60D-B6E2-4489-9673-B9FF116BBEE8}" destId="{A48894B9-0971-4C59-BCCB-994CB579E093}" srcOrd="7" destOrd="0" presId="urn:microsoft.com/office/officeart/2005/8/layout/cycle7"/>
    <dgm:cxn modelId="{BC4D7C27-E592-4E04-8D53-E52B88521618}" type="presParOf" srcId="{A48894B9-0971-4C59-BCCB-994CB579E093}" destId="{8F074AD2-B8B1-4162-A648-CE01C1B45BAC}" srcOrd="0" destOrd="0" presId="urn:microsoft.com/office/officeart/2005/8/layout/cycle7"/>
    <dgm:cxn modelId="{2E5DF1C9-2F86-4564-8831-AC8506A9AF45}" type="presParOf" srcId="{B1D6C60D-B6E2-4489-9673-B9FF116BBEE8}" destId="{43F1524E-A277-4C02-82E3-EAEC6558F337}" srcOrd="8" destOrd="0" presId="urn:microsoft.com/office/officeart/2005/8/layout/cycle7"/>
    <dgm:cxn modelId="{F8AA8FD8-ECA9-4EED-B4CF-300BC284F243}" type="presParOf" srcId="{B1D6C60D-B6E2-4489-9673-B9FF116BBEE8}" destId="{B8629C3D-394D-40CA-9111-267334CC2790}" srcOrd="9" destOrd="0" presId="urn:microsoft.com/office/officeart/2005/8/layout/cycle7"/>
    <dgm:cxn modelId="{6AEAD43D-2F5A-45F7-A7D2-2478A515A822}" type="presParOf" srcId="{B8629C3D-394D-40CA-9111-267334CC2790}" destId="{5C54A9D7-86D8-4E6C-BFA7-667F6D78C2FB}"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FDB053-1267-4AF2-93BD-B7C57BD3C791}"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en-US"/>
        </a:p>
      </dgm:t>
    </dgm:pt>
    <dgm:pt modelId="{45871275-ECBE-4DF9-BC11-BFFFBFE3FA4A}">
      <dgm:prSet phldrT="[Text]"/>
      <dgm:spPr/>
      <dgm:t>
        <a:bodyPr/>
        <a:lstStyle/>
        <a:p>
          <a:r>
            <a:rPr lang="en-US" dirty="0" smtClean="0"/>
            <a:t>Community</a:t>
          </a:r>
          <a:endParaRPr lang="en-US" dirty="0"/>
        </a:p>
      </dgm:t>
    </dgm:pt>
    <dgm:pt modelId="{56DF4F97-22A1-45EB-8CDA-213AEE0D4FDD}" type="parTrans" cxnId="{8F17C5FB-5976-4AD8-BFAF-D00E035793E3}">
      <dgm:prSet/>
      <dgm:spPr/>
      <dgm:t>
        <a:bodyPr/>
        <a:lstStyle/>
        <a:p>
          <a:endParaRPr lang="en-US"/>
        </a:p>
      </dgm:t>
    </dgm:pt>
    <dgm:pt modelId="{164FB004-39B2-41CF-9D8A-11AB5C8A25B4}" type="sibTrans" cxnId="{8F17C5FB-5976-4AD8-BFAF-D00E035793E3}">
      <dgm:prSet/>
      <dgm:spPr/>
      <dgm:t>
        <a:bodyPr/>
        <a:lstStyle/>
        <a:p>
          <a:endParaRPr lang="en-US"/>
        </a:p>
      </dgm:t>
    </dgm:pt>
    <dgm:pt modelId="{58ECA8D9-56F5-4A10-9AFD-CC6074C5ED4C}">
      <dgm:prSet phldrT="[Text]"/>
      <dgm:spPr/>
      <dgm:t>
        <a:bodyPr/>
        <a:lstStyle/>
        <a:p>
          <a:r>
            <a:rPr lang="en-US" dirty="0" smtClean="0"/>
            <a:t>Developers</a:t>
          </a:r>
          <a:endParaRPr lang="en-US" dirty="0"/>
        </a:p>
      </dgm:t>
    </dgm:pt>
    <dgm:pt modelId="{44208B33-EABC-46E6-BE0A-EEF367D0180C}" type="parTrans" cxnId="{1EB987E4-ABDA-43F0-AA97-9ED04057900E}">
      <dgm:prSet/>
      <dgm:spPr/>
      <dgm:t>
        <a:bodyPr/>
        <a:lstStyle/>
        <a:p>
          <a:endParaRPr lang="en-US"/>
        </a:p>
      </dgm:t>
    </dgm:pt>
    <dgm:pt modelId="{E0E2F92D-954C-4D77-ABDD-BB36116C702B}" type="sibTrans" cxnId="{1EB987E4-ABDA-43F0-AA97-9ED04057900E}">
      <dgm:prSet/>
      <dgm:spPr/>
      <dgm:t>
        <a:bodyPr/>
        <a:lstStyle/>
        <a:p>
          <a:endParaRPr lang="en-US"/>
        </a:p>
      </dgm:t>
    </dgm:pt>
    <dgm:pt modelId="{1381474E-EF5B-43D2-846F-BED13EEB30E9}">
      <dgm:prSet phldrT="[Text]"/>
      <dgm:spPr/>
      <dgm:t>
        <a:bodyPr/>
        <a:lstStyle/>
        <a:p>
          <a:r>
            <a:rPr lang="en-US" dirty="0" smtClean="0"/>
            <a:t>Contributing users</a:t>
          </a:r>
          <a:endParaRPr lang="en-US" dirty="0"/>
        </a:p>
      </dgm:t>
    </dgm:pt>
    <dgm:pt modelId="{0A8B066C-D2AA-4825-A6AA-A86D329D313E}" type="parTrans" cxnId="{50A06711-293A-4D07-9197-67A12F1B4EDB}">
      <dgm:prSet/>
      <dgm:spPr/>
      <dgm:t>
        <a:bodyPr/>
        <a:lstStyle/>
        <a:p>
          <a:endParaRPr lang="en-US"/>
        </a:p>
      </dgm:t>
    </dgm:pt>
    <dgm:pt modelId="{AE5F388C-7A12-474F-B2A1-B15B3092F079}" type="sibTrans" cxnId="{50A06711-293A-4D07-9197-67A12F1B4EDB}">
      <dgm:prSet/>
      <dgm:spPr/>
      <dgm:t>
        <a:bodyPr/>
        <a:lstStyle/>
        <a:p>
          <a:endParaRPr lang="en-US"/>
        </a:p>
      </dgm:t>
    </dgm:pt>
    <dgm:pt modelId="{6B246609-E6E6-45FC-944D-8197D042CB2D}">
      <dgm:prSet phldrT="[Text]"/>
      <dgm:spPr/>
      <dgm:t>
        <a:bodyPr/>
        <a:lstStyle/>
        <a:p>
          <a:r>
            <a:rPr lang="en-US" dirty="0" smtClean="0"/>
            <a:t>End users</a:t>
          </a:r>
          <a:endParaRPr lang="en-US" dirty="0"/>
        </a:p>
      </dgm:t>
    </dgm:pt>
    <dgm:pt modelId="{85E7C7E8-88BF-4A96-8123-B72D1B5D21BA}" type="parTrans" cxnId="{22956B4E-FE1D-4766-9D62-4303523EC492}">
      <dgm:prSet/>
      <dgm:spPr/>
      <dgm:t>
        <a:bodyPr/>
        <a:lstStyle/>
        <a:p>
          <a:endParaRPr lang="en-US"/>
        </a:p>
      </dgm:t>
    </dgm:pt>
    <dgm:pt modelId="{258EF508-0109-4A56-8972-4BAD86ECBF24}" type="sibTrans" cxnId="{22956B4E-FE1D-4766-9D62-4303523EC492}">
      <dgm:prSet/>
      <dgm:spPr/>
      <dgm:t>
        <a:bodyPr/>
        <a:lstStyle/>
        <a:p>
          <a:endParaRPr lang="en-US"/>
        </a:p>
      </dgm:t>
    </dgm:pt>
    <dgm:pt modelId="{738D3CB8-C34C-4213-B873-EF3DAE2555A9}" type="pres">
      <dgm:prSet presAssocID="{57FDB053-1267-4AF2-93BD-B7C57BD3C791}" presName="composite" presStyleCnt="0">
        <dgm:presLayoutVars>
          <dgm:chMax val="1"/>
          <dgm:dir/>
          <dgm:resizeHandles val="exact"/>
        </dgm:presLayoutVars>
      </dgm:prSet>
      <dgm:spPr/>
      <dgm:t>
        <a:bodyPr/>
        <a:lstStyle/>
        <a:p>
          <a:endParaRPr lang="en-US"/>
        </a:p>
      </dgm:t>
    </dgm:pt>
    <dgm:pt modelId="{50BE8CA9-5A1D-499E-9815-66066B569989}" type="pres">
      <dgm:prSet presAssocID="{57FDB053-1267-4AF2-93BD-B7C57BD3C791}" presName="radial" presStyleCnt="0">
        <dgm:presLayoutVars>
          <dgm:animLvl val="ctr"/>
        </dgm:presLayoutVars>
      </dgm:prSet>
      <dgm:spPr/>
    </dgm:pt>
    <dgm:pt modelId="{C6D5CD69-2D95-4C31-9C72-E5C400C4AB3C}" type="pres">
      <dgm:prSet presAssocID="{45871275-ECBE-4DF9-BC11-BFFFBFE3FA4A}" presName="centerShape" presStyleLbl="vennNode1" presStyleIdx="0" presStyleCnt="4"/>
      <dgm:spPr/>
      <dgm:t>
        <a:bodyPr/>
        <a:lstStyle/>
        <a:p>
          <a:endParaRPr lang="en-US"/>
        </a:p>
      </dgm:t>
    </dgm:pt>
    <dgm:pt modelId="{1F449A21-EFA8-4627-9D13-6434EB2FF2F4}" type="pres">
      <dgm:prSet presAssocID="{58ECA8D9-56F5-4A10-9AFD-CC6074C5ED4C}" presName="node" presStyleLbl="vennNode1" presStyleIdx="1" presStyleCnt="4" custRadScaleRad="69531" custRadScaleInc="-483">
        <dgm:presLayoutVars>
          <dgm:bulletEnabled val="1"/>
        </dgm:presLayoutVars>
      </dgm:prSet>
      <dgm:spPr/>
      <dgm:t>
        <a:bodyPr/>
        <a:lstStyle/>
        <a:p>
          <a:endParaRPr lang="en-US"/>
        </a:p>
      </dgm:t>
    </dgm:pt>
    <dgm:pt modelId="{75A80CF3-0BD9-45CB-9A70-88401BA945E0}" type="pres">
      <dgm:prSet presAssocID="{1381474E-EF5B-43D2-846F-BED13EEB30E9}" presName="node" presStyleLbl="vennNode1" presStyleIdx="2" presStyleCnt="4" custRadScaleRad="82381" custRadScaleInc="8735">
        <dgm:presLayoutVars>
          <dgm:bulletEnabled val="1"/>
        </dgm:presLayoutVars>
      </dgm:prSet>
      <dgm:spPr/>
      <dgm:t>
        <a:bodyPr/>
        <a:lstStyle/>
        <a:p>
          <a:endParaRPr lang="en-US"/>
        </a:p>
      </dgm:t>
    </dgm:pt>
    <dgm:pt modelId="{3DF16C06-C1C4-4CFF-9BBD-F75EAD5E4FD9}" type="pres">
      <dgm:prSet presAssocID="{6B246609-E6E6-45FC-944D-8197D042CB2D}" presName="node" presStyleLbl="vennNode1" presStyleIdx="3" presStyleCnt="4" custRadScaleRad="82908" custRadScaleInc="-9470">
        <dgm:presLayoutVars>
          <dgm:bulletEnabled val="1"/>
        </dgm:presLayoutVars>
      </dgm:prSet>
      <dgm:spPr/>
      <dgm:t>
        <a:bodyPr/>
        <a:lstStyle/>
        <a:p>
          <a:endParaRPr lang="en-US"/>
        </a:p>
      </dgm:t>
    </dgm:pt>
  </dgm:ptLst>
  <dgm:cxnLst>
    <dgm:cxn modelId="{8F17C5FB-5976-4AD8-BFAF-D00E035793E3}" srcId="{57FDB053-1267-4AF2-93BD-B7C57BD3C791}" destId="{45871275-ECBE-4DF9-BC11-BFFFBFE3FA4A}" srcOrd="0" destOrd="0" parTransId="{56DF4F97-22A1-45EB-8CDA-213AEE0D4FDD}" sibTransId="{164FB004-39B2-41CF-9D8A-11AB5C8A25B4}"/>
    <dgm:cxn modelId="{22956B4E-FE1D-4766-9D62-4303523EC492}" srcId="{45871275-ECBE-4DF9-BC11-BFFFBFE3FA4A}" destId="{6B246609-E6E6-45FC-944D-8197D042CB2D}" srcOrd="2" destOrd="0" parTransId="{85E7C7E8-88BF-4A96-8123-B72D1B5D21BA}" sibTransId="{258EF508-0109-4A56-8972-4BAD86ECBF24}"/>
    <dgm:cxn modelId="{246D9D84-37D5-433E-88E8-11D2005A67FB}" type="presOf" srcId="{58ECA8D9-56F5-4A10-9AFD-CC6074C5ED4C}" destId="{1F449A21-EFA8-4627-9D13-6434EB2FF2F4}" srcOrd="0" destOrd="0" presId="urn:microsoft.com/office/officeart/2005/8/layout/radial3"/>
    <dgm:cxn modelId="{4288CF2A-69D4-4118-AFC3-840647E6F049}" type="presOf" srcId="{57FDB053-1267-4AF2-93BD-B7C57BD3C791}" destId="{738D3CB8-C34C-4213-B873-EF3DAE2555A9}" srcOrd="0" destOrd="0" presId="urn:microsoft.com/office/officeart/2005/8/layout/radial3"/>
    <dgm:cxn modelId="{4E0E5186-389C-4D78-819B-23CE1E2F019B}" type="presOf" srcId="{45871275-ECBE-4DF9-BC11-BFFFBFE3FA4A}" destId="{C6D5CD69-2D95-4C31-9C72-E5C400C4AB3C}" srcOrd="0" destOrd="0" presId="urn:microsoft.com/office/officeart/2005/8/layout/radial3"/>
    <dgm:cxn modelId="{2D28D75A-4AFA-44F6-9173-F361D0FEF6EA}" type="presOf" srcId="{6B246609-E6E6-45FC-944D-8197D042CB2D}" destId="{3DF16C06-C1C4-4CFF-9BBD-F75EAD5E4FD9}" srcOrd="0" destOrd="0" presId="urn:microsoft.com/office/officeart/2005/8/layout/radial3"/>
    <dgm:cxn modelId="{1EB987E4-ABDA-43F0-AA97-9ED04057900E}" srcId="{45871275-ECBE-4DF9-BC11-BFFFBFE3FA4A}" destId="{58ECA8D9-56F5-4A10-9AFD-CC6074C5ED4C}" srcOrd="0" destOrd="0" parTransId="{44208B33-EABC-46E6-BE0A-EEF367D0180C}" sibTransId="{E0E2F92D-954C-4D77-ABDD-BB36116C702B}"/>
    <dgm:cxn modelId="{42CE49B8-98A4-424B-A3E4-453E780682FE}" type="presOf" srcId="{1381474E-EF5B-43D2-846F-BED13EEB30E9}" destId="{75A80CF3-0BD9-45CB-9A70-88401BA945E0}" srcOrd="0" destOrd="0" presId="urn:microsoft.com/office/officeart/2005/8/layout/radial3"/>
    <dgm:cxn modelId="{50A06711-293A-4D07-9197-67A12F1B4EDB}" srcId="{45871275-ECBE-4DF9-BC11-BFFFBFE3FA4A}" destId="{1381474E-EF5B-43D2-846F-BED13EEB30E9}" srcOrd="1" destOrd="0" parTransId="{0A8B066C-D2AA-4825-A6AA-A86D329D313E}" sibTransId="{AE5F388C-7A12-474F-B2A1-B15B3092F079}"/>
    <dgm:cxn modelId="{1C53A4CF-4779-4BFB-8C4A-53CC76E97762}" type="presParOf" srcId="{738D3CB8-C34C-4213-B873-EF3DAE2555A9}" destId="{50BE8CA9-5A1D-499E-9815-66066B569989}" srcOrd="0" destOrd="0" presId="urn:microsoft.com/office/officeart/2005/8/layout/radial3"/>
    <dgm:cxn modelId="{686B5A94-3063-4B74-AA67-74A173DF4D28}" type="presParOf" srcId="{50BE8CA9-5A1D-499E-9815-66066B569989}" destId="{C6D5CD69-2D95-4C31-9C72-E5C400C4AB3C}" srcOrd="0" destOrd="0" presId="urn:microsoft.com/office/officeart/2005/8/layout/radial3"/>
    <dgm:cxn modelId="{7BC6B06A-2135-4026-9577-2648643FA671}" type="presParOf" srcId="{50BE8CA9-5A1D-499E-9815-66066B569989}" destId="{1F449A21-EFA8-4627-9D13-6434EB2FF2F4}" srcOrd="1" destOrd="0" presId="urn:microsoft.com/office/officeart/2005/8/layout/radial3"/>
    <dgm:cxn modelId="{DA306813-9A9A-467B-980B-AD5085B642E4}" type="presParOf" srcId="{50BE8CA9-5A1D-499E-9815-66066B569989}" destId="{75A80CF3-0BD9-45CB-9A70-88401BA945E0}" srcOrd="2" destOrd="0" presId="urn:microsoft.com/office/officeart/2005/8/layout/radial3"/>
    <dgm:cxn modelId="{5BC54158-2598-40C8-8090-13FA9E56BB8C}" type="presParOf" srcId="{50BE8CA9-5A1D-499E-9815-66066B569989}" destId="{3DF16C06-C1C4-4CFF-9BBD-F75EAD5E4FD9}" srcOrd="3"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E98F63-7DEC-4419-AE77-8DB4BD5A93A1}">
      <dsp:nvSpPr>
        <dsp:cNvPr id="0" name=""/>
        <dsp:cNvSpPr/>
      </dsp:nvSpPr>
      <dsp:spPr>
        <a:xfrm>
          <a:off x="4273494" y="691"/>
          <a:ext cx="1325674" cy="66283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Developer</a:t>
          </a:r>
          <a:endParaRPr lang="en-US" sz="2000" kern="1200" dirty="0"/>
        </a:p>
      </dsp:txBody>
      <dsp:txXfrm>
        <a:off x="4292908" y="20105"/>
        <a:ext cx="1286846" cy="624009"/>
      </dsp:txXfrm>
    </dsp:sp>
    <dsp:sp modelId="{E08F2F5B-3A17-4CC4-8D97-33946CF8A2CC}">
      <dsp:nvSpPr>
        <dsp:cNvPr id="0" name=""/>
        <dsp:cNvSpPr/>
      </dsp:nvSpPr>
      <dsp:spPr>
        <a:xfrm rot="2160000">
          <a:off x="5476487" y="860562"/>
          <a:ext cx="693704" cy="23199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5546085" y="906961"/>
        <a:ext cx="554508" cy="139195"/>
      </dsp:txXfrm>
    </dsp:sp>
    <dsp:sp modelId="{8E998554-4650-4D94-963F-656393D2A0A1}">
      <dsp:nvSpPr>
        <dsp:cNvPr id="0" name=""/>
        <dsp:cNvSpPr/>
      </dsp:nvSpPr>
      <dsp:spPr>
        <a:xfrm>
          <a:off x="6047510" y="1289589"/>
          <a:ext cx="1325674" cy="66283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Developer</a:t>
          </a:r>
          <a:endParaRPr lang="en-US" sz="2000" kern="1200" dirty="0"/>
        </a:p>
      </dsp:txBody>
      <dsp:txXfrm>
        <a:off x="6066924" y="1309003"/>
        <a:ext cx="1286846" cy="624009"/>
      </dsp:txXfrm>
    </dsp:sp>
    <dsp:sp modelId="{00ABF01B-FD49-41C5-A608-BD8AE52F813F}">
      <dsp:nvSpPr>
        <dsp:cNvPr id="0" name=""/>
        <dsp:cNvSpPr/>
      </dsp:nvSpPr>
      <dsp:spPr>
        <a:xfrm rot="6480000">
          <a:off x="6024689" y="2547752"/>
          <a:ext cx="693704" cy="23199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rot="10800000">
        <a:off x="6094287" y="2594151"/>
        <a:ext cx="554508" cy="139195"/>
      </dsp:txXfrm>
    </dsp:sp>
    <dsp:sp modelId="{6005506F-E901-4CFD-A527-9512AF43C8C6}">
      <dsp:nvSpPr>
        <dsp:cNvPr id="0" name=""/>
        <dsp:cNvSpPr/>
      </dsp:nvSpPr>
      <dsp:spPr>
        <a:xfrm>
          <a:off x="5369896" y="3375071"/>
          <a:ext cx="1325674" cy="66283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Developer</a:t>
          </a:r>
          <a:endParaRPr lang="en-US" sz="2000" kern="1200" dirty="0"/>
        </a:p>
      </dsp:txBody>
      <dsp:txXfrm>
        <a:off x="5389310" y="3394485"/>
        <a:ext cx="1286846" cy="624009"/>
      </dsp:txXfrm>
    </dsp:sp>
    <dsp:sp modelId="{67571DE5-58C1-45C6-BE5A-25AE3129C73B}">
      <dsp:nvSpPr>
        <dsp:cNvPr id="0" name=""/>
        <dsp:cNvSpPr/>
      </dsp:nvSpPr>
      <dsp:spPr>
        <a:xfrm rot="10800000">
          <a:off x="4589479" y="3590493"/>
          <a:ext cx="693704" cy="23199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rot="10800000">
        <a:off x="4659077" y="3636892"/>
        <a:ext cx="554508" cy="139195"/>
      </dsp:txXfrm>
    </dsp:sp>
    <dsp:sp modelId="{8CF23A76-702E-4E1C-B942-5844A0B8E9E1}">
      <dsp:nvSpPr>
        <dsp:cNvPr id="0" name=""/>
        <dsp:cNvSpPr/>
      </dsp:nvSpPr>
      <dsp:spPr>
        <a:xfrm>
          <a:off x="3177091" y="3375071"/>
          <a:ext cx="1325674" cy="66283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Developer</a:t>
          </a:r>
          <a:endParaRPr lang="en-US" sz="2000" kern="1200" dirty="0"/>
        </a:p>
      </dsp:txBody>
      <dsp:txXfrm>
        <a:off x="3196505" y="3394485"/>
        <a:ext cx="1286846" cy="624009"/>
      </dsp:txXfrm>
    </dsp:sp>
    <dsp:sp modelId="{A48894B9-0971-4C59-BCCB-994CB579E093}">
      <dsp:nvSpPr>
        <dsp:cNvPr id="0" name=""/>
        <dsp:cNvSpPr/>
      </dsp:nvSpPr>
      <dsp:spPr>
        <a:xfrm rot="15120000">
          <a:off x="3154269" y="2547752"/>
          <a:ext cx="693704" cy="23199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rot="10800000">
        <a:off x="3223867" y="2594151"/>
        <a:ext cx="554508" cy="139195"/>
      </dsp:txXfrm>
    </dsp:sp>
    <dsp:sp modelId="{43F1524E-A277-4C02-82E3-EAEC6558F337}">
      <dsp:nvSpPr>
        <dsp:cNvPr id="0" name=""/>
        <dsp:cNvSpPr/>
      </dsp:nvSpPr>
      <dsp:spPr>
        <a:xfrm>
          <a:off x="2499477" y="1289589"/>
          <a:ext cx="1325674" cy="662837"/>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Developer</a:t>
          </a:r>
          <a:endParaRPr lang="en-US" sz="2000" kern="1200" dirty="0"/>
        </a:p>
      </dsp:txBody>
      <dsp:txXfrm>
        <a:off x="2518891" y="1309003"/>
        <a:ext cx="1286846" cy="624009"/>
      </dsp:txXfrm>
    </dsp:sp>
    <dsp:sp modelId="{B8629C3D-394D-40CA-9111-267334CC2790}">
      <dsp:nvSpPr>
        <dsp:cNvPr id="0" name=""/>
        <dsp:cNvSpPr/>
      </dsp:nvSpPr>
      <dsp:spPr>
        <a:xfrm rot="19440000">
          <a:off x="3702470" y="860562"/>
          <a:ext cx="693704" cy="23199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3772068" y="906961"/>
        <a:ext cx="554508" cy="1391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D5CD69-2D95-4C31-9C72-E5C400C4AB3C}">
      <dsp:nvSpPr>
        <dsp:cNvPr id="0" name=""/>
        <dsp:cNvSpPr/>
      </dsp:nvSpPr>
      <dsp:spPr>
        <a:xfrm>
          <a:off x="2399770" y="1586472"/>
          <a:ext cx="3328458" cy="3328458"/>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en-US" sz="3600" kern="1200" dirty="0" smtClean="0"/>
            <a:t>Community</a:t>
          </a:r>
          <a:endParaRPr lang="en-US" sz="3600" kern="1200" dirty="0"/>
        </a:p>
      </dsp:txBody>
      <dsp:txXfrm>
        <a:off x="2887211" y="2073913"/>
        <a:ext cx="2353576" cy="2353576"/>
      </dsp:txXfrm>
    </dsp:sp>
    <dsp:sp modelId="{1F449A21-EFA8-4627-9D13-6434EB2FF2F4}">
      <dsp:nvSpPr>
        <dsp:cNvPr id="0" name=""/>
        <dsp:cNvSpPr/>
      </dsp:nvSpPr>
      <dsp:spPr>
        <a:xfrm>
          <a:off x="3216654" y="912988"/>
          <a:ext cx="1664229" cy="1664229"/>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Developers</a:t>
          </a:r>
          <a:endParaRPr lang="en-US" sz="1600" kern="1200" dirty="0"/>
        </a:p>
      </dsp:txBody>
      <dsp:txXfrm>
        <a:off x="3460375" y="1156709"/>
        <a:ext cx="1176787" cy="1176787"/>
      </dsp:txXfrm>
    </dsp:sp>
    <dsp:sp modelId="{75A80CF3-0BD9-45CB-9A70-88401BA945E0}">
      <dsp:nvSpPr>
        <dsp:cNvPr id="0" name=""/>
        <dsp:cNvSpPr/>
      </dsp:nvSpPr>
      <dsp:spPr>
        <a:xfrm>
          <a:off x="4588766" y="3576736"/>
          <a:ext cx="1664229" cy="1664229"/>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Contributing users</a:t>
          </a:r>
          <a:endParaRPr lang="en-US" sz="1600" kern="1200" dirty="0"/>
        </a:p>
      </dsp:txBody>
      <dsp:txXfrm>
        <a:off x="4832487" y="3820457"/>
        <a:ext cx="1176787" cy="1176787"/>
      </dsp:txXfrm>
    </dsp:sp>
    <dsp:sp modelId="{3DF16C06-C1C4-4CFF-9BBD-F75EAD5E4FD9}">
      <dsp:nvSpPr>
        <dsp:cNvPr id="0" name=""/>
        <dsp:cNvSpPr/>
      </dsp:nvSpPr>
      <dsp:spPr>
        <a:xfrm>
          <a:off x="1884427" y="3605027"/>
          <a:ext cx="1664229" cy="1664229"/>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End users</a:t>
          </a:r>
          <a:endParaRPr lang="en-US" sz="1600" kern="1200" dirty="0"/>
        </a:p>
      </dsp:txBody>
      <dsp:txXfrm>
        <a:off x="2128148" y="3848748"/>
        <a:ext cx="1176787" cy="1176787"/>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fld id="{A3C745FB-1305-4300-A60F-4FBB533FBD13}" type="datetimeFigureOut">
              <a:rPr lang="en-US" smtClean="0"/>
              <a:t>3/25/2019</a:t>
            </a:fld>
            <a:endParaRPr lang="en-US"/>
          </a:p>
        </p:txBody>
      </p:sp>
      <p:sp>
        <p:nvSpPr>
          <p:cNvPr id="4" name="Footer Placeholder 3"/>
          <p:cNvSpPr>
            <a:spLocks noGrp="1"/>
          </p:cNvSpPr>
          <p:nvPr>
            <p:ph type="ftr" sz="quarter" idx="2"/>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30"/>
            <a:ext cx="3043343" cy="467071"/>
          </a:xfrm>
          <a:prstGeom prst="rect">
            <a:avLst/>
          </a:prstGeom>
        </p:spPr>
        <p:txBody>
          <a:bodyPr vert="horz" lIns="93324" tIns="46662" rIns="93324" bIns="46662" rtlCol="0" anchor="b"/>
          <a:lstStyle>
            <a:lvl1pPr algn="r">
              <a:defRPr sz="1200"/>
            </a:lvl1pPr>
          </a:lstStyle>
          <a:p>
            <a:fld id="{6DF8E28D-193B-46EA-A3C5-70CDEFC08D28}" type="slidenum">
              <a:rPr lang="en-US" smtClean="0"/>
              <a:t>‹#›</a:t>
            </a:fld>
            <a:endParaRPr lang="en-US"/>
          </a:p>
        </p:txBody>
      </p:sp>
    </p:spTree>
    <p:extLst>
      <p:ext uri="{BB962C8B-B14F-4D97-AF65-F5344CB8AC3E}">
        <p14:creationId xmlns:p14="http://schemas.microsoft.com/office/powerpoint/2010/main" val="25886351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8275" y="0"/>
            <a:ext cx="3043238" cy="466725"/>
          </a:xfrm>
          <a:prstGeom prst="rect">
            <a:avLst/>
          </a:prstGeom>
        </p:spPr>
        <p:txBody>
          <a:bodyPr vert="horz" lIns="91440" tIns="45720" rIns="91440" bIns="45720" rtlCol="0"/>
          <a:lstStyle>
            <a:lvl1pPr algn="r">
              <a:defRPr sz="1200"/>
            </a:lvl1pPr>
          </a:lstStyle>
          <a:p>
            <a:fld id="{373434CF-A5FC-4652-95A7-FE72F8FD5520}" type="datetimeFigureOut">
              <a:rPr lang="en-US" smtClean="0"/>
              <a:t>3/25/2019</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9925"/>
            <a:ext cx="5619750" cy="36655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8275" y="8842375"/>
            <a:ext cx="3043238" cy="466725"/>
          </a:xfrm>
          <a:prstGeom prst="rect">
            <a:avLst/>
          </a:prstGeom>
        </p:spPr>
        <p:txBody>
          <a:bodyPr vert="horz" lIns="91440" tIns="45720" rIns="91440" bIns="45720" rtlCol="0" anchor="b"/>
          <a:lstStyle>
            <a:lvl1pPr algn="r">
              <a:defRPr sz="1200"/>
            </a:lvl1pPr>
          </a:lstStyle>
          <a:p>
            <a:fld id="{B3E8A7E2-2AFC-4CF7-9A24-E86703DEE23F}" type="slidenum">
              <a:rPr lang="en-US" smtClean="0"/>
              <a:t>‹#›</a:t>
            </a:fld>
            <a:endParaRPr lang="en-US"/>
          </a:p>
        </p:txBody>
      </p:sp>
    </p:spTree>
    <p:extLst>
      <p:ext uri="{BB962C8B-B14F-4D97-AF65-F5344CB8AC3E}">
        <p14:creationId xmlns:p14="http://schemas.microsoft.com/office/powerpoint/2010/main" val="35526153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we talk about how</a:t>
            </a:r>
            <a:r>
              <a:rPr lang="en-US" baseline="0" dirty="0" smtClean="0"/>
              <a:t> to find and install Open Source Software (OSS), let’s talk about what that actually means.</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2</a:t>
            </a:fld>
            <a:endParaRPr lang="en-US"/>
          </a:p>
        </p:txBody>
      </p:sp>
    </p:spTree>
    <p:extLst>
      <p:ext uri="{BB962C8B-B14F-4D97-AF65-F5344CB8AC3E}">
        <p14:creationId xmlns:p14="http://schemas.microsoft.com/office/powerpoint/2010/main" val="878949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12</a:t>
            </a:fld>
            <a:endParaRPr lang="en-US"/>
          </a:p>
        </p:txBody>
      </p:sp>
    </p:spTree>
    <p:extLst>
      <p:ext uri="{BB962C8B-B14F-4D97-AF65-F5344CB8AC3E}">
        <p14:creationId xmlns:p14="http://schemas.microsoft.com/office/powerpoint/2010/main" val="1611479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Hidden</a:t>
            </a:r>
            <a:r>
              <a:rPr lang="en-US" baseline="0" dirty="0" smtClean="0"/>
              <a:t> costs might include things like work hours for an admin or programmer to implement the project locally.</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14</a:t>
            </a:fld>
            <a:endParaRPr lang="en-US"/>
          </a:p>
        </p:txBody>
      </p:sp>
    </p:spTree>
    <p:extLst>
      <p:ext uri="{BB962C8B-B14F-4D97-AF65-F5344CB8AC3E}">
        <p14:creationId xmlns:p14="http://schemas.microsoft.com/office/powerpoint/2010/main" val="15330643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15</a:t>
            </a:fld>
            <a:endParaRPr lang="en-US"/>
          </a:p>
        </p:txBody>
      </p:sp>
    </p:spTree>
    <p:extLst>
      <p:ext uri="{BB962C8B-B14F-4D97-AF65-F5344CB8AC3E}">
        <p14:creationId xmlns:p14="http://schemas.microsoft.com/office/powerpoint/2010/main" val="716616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we’ve talked about what OSS is, how can you tell whether or not a specific piece of OSS is right for your project?</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16</a:t>
            </a:fld>
            <a:endParaRPr lang="en-US"/>
          </a:p>
        </p:txBody>
      </p:sp>
    </p:spTree>
    <p:extLst>
      <p:ext uri="{BB962C8B-B14F-4D97-AF65-F5344CB8AC3E}">
        <p14:creationId xmlns:p14="http://schemas.microsoft.com/office/powerpoint/2010/main" val="2742692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assessing OSS, it</a:t>
            </a:r>
            <a:r>
              <a:rPr lang="en-US" baseline="0" dirty="0" smtClean="0"/>
              <a:t> can be useful to use a two-step process. First, figure out which pieces of software meet your minimum requirements. Then, look at other considerations, like the maturity of the software, the robustness and responsiveness of its community of developers and users, etcetera.</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17</a:t>
            </a:fld>
            <a:endParaRPr lang="en-US"/>
          </a:p>
        </p:txBody>
      </p:sp>
    </p:spTree>
    <p:extLst>
      <p:ext uri="{BB962C8B-B14F-4D97-AF65-F5344CB8AC3E}">
        <p14:creationId xmlns:p14="http://schemas.microsoft.com/office/powerpoint/2010/main" val="35313274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Why assess OSS? First, of course, you need to be sure that the software itself will do what you need it to do. But there are also a number of things that you need to consider about the community which creates the software. </a:t>
            </a:r>
            <a:r>
              <a:rPr lang="en-US" dirty="0" smtClean="0"/>
              <a:t>The</a:t>
            </a:r>
            <a:r>
              <a:rPr lang="en-US" baseline="0" dirty="0" smtClean="0"/>
              <a:t> bulk of your time when fully assessing OSS will be spent checking how mature a project is. Although fit is important, it’s extra important to see how robust the community developing it is. You want to make sure that the software you use will continue to be developed and maintained, and that you will be able to get some kind of support if needed.  (Of course, you can still use projects that have been abandoned! It’s just a lot more work.)</a:t>
            </a:r>
            <a:endParaRPr lang="en-US" dirty="0" smtClean="0"/>
          </a:p>
          <a:p>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18</a:t>
            </a:fld>
            <a:endParaRPr lang="en-US"/>
          </a:p>
        </p:txBody>
      </p:sp>
    </p:spTree>
    <p:extLst>
      <p:ext uri="{BB962C8B-B14F-4D97-AF65-F5344CB8AC3E}">
        <p14:creationId xmlns:p14="http://schemas.microsoft.com/office/powerpoint/2010/main" val="42599012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you’re checking for project fit, it can help to create a spreadsheet that lists the requirements for your project. Put each piece of software you are considering in a column and check</a:t>
            </a:r>
            <a:r>
              <a:rPr lang="en-US" baseline="0" dirty="0" smtClean="0"/>
              <a:t> its functionality against your requirements. Documentation and websites, as well as community forums or other chat groups, can all be helpful with this step. For example, when we were considering scheduling software for an event at WOU, these were some of the requirements we wanted. We looked through each software we were considering (OS or not), and marked each column with a Y, N, or ? If we weren’t sure. This gave us a relatively quick way of evaluating the software to see whether it suited our needs.</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19</a:t>
            </a:fld>
            <a:endParaRPr lang="en-US"/>
          </a:p>
        </p:txBody>
      </p:sp>
    </p:spTree>
    <p:extLst>
      <p:ext uri="{BB962C8B-B14F-4D97-AF65-F5344CB8AC3E}">
        <p14:creationId xmlns:p14="http://schemas.microsoft.com/office/powerpoint/2010/main" val="16148209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many, many, many assessment frameworks/models</a:t>
            </a:r>
            <a:r>
              <a:rPr lang="en-US" baseline="0" dirty="0" smtClean="0"/>
              <a:t> for OSS. Each one has various benefits and drawbacks, and which you choose will depend on a number of factors. For example, some are created only with project developers in mind, and those aren’t as useful for if you just want to install and use an existing project’s software on your own. You also want to make sure you can actually find information about the method you choose. Some were (like OSS itself!) created for specific projects and small groups of users, and are not as applicable to a broader kind of assessment.</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20</a:t>
            </a:fld>
            <a:endParaRPr lang="en-US"/>
          </a:p>
        </p:txBody>
      </p:sp>
    </p:spTree>
    <p:extLst>
      <p:ext uri="{BB962C8B-B14F-4D97-AF65-F5344CB8AC3E}">
        <p14:creationId xmlns:p14="http://schemas.microsoft.com/office/powerpoint/2010/main" val="12017138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tons of assessment methodologies and sets of evaluation criteria</a:t>
            </a:r>
            <a:r>
              <a:rPr lang="en-US" baseline="0" dirty="0" smtClean="0"/>
              <a:t> for OSS. Argh!</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21</a:t>
            </a:fld>
            <a:endParaRPr lang="en-US"/>
          </a:p>
        </p:txBody>
      </p:sp>
    </p:spTree>
    <p:extLst>
      <p:ext uri="{BB962C8B-B14F-4D97-AF65-F5344CB8AC3E}">
        <p14:creationId xmlns:p14="http://schemas.microsoft.com/office/powerpoint/2010/main" val="37134604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QualiPSo</a:t>
            </a:r>
            <a:r>
              <a:rPr lang="en-US" sz="1200" kern="1200" dirty="0" smtClean="0">
                <a:solidFill>
                  <a:schemeClr val="tx1"/>
                </a:solidFill>
                <a:effectLst/>
                <a:latin typeface="+mn-lt"/>
                <a:ea typeface="+mn-ea"/>
                <a:cs typeface="+mn-cs"/>
              </a:rPr>
              <a:t>, a European project which ran from 2006 to 2010, aimed to improve the quality of and establish technologies, procedures, and policies for OS software. The methodology, along with documentation and</a:t>
            </a:r>
            <a:r>
              <a:rPr lang="en-US" sz="1200" kern="1200" baseline="0" dirty="0" smtClean="0">
                <a:solidFill>
                  <a:schemeClr val="tx1"/>
                </a:solidFill>
                <a:effectLst/>
                <a:latin typeface="+mn-lt"/>
                <a:ea typeface="+mn-ea"/>
                <a:cs typeface="+mn-cs"/>
              </a:rPr>
              <a:t> use cases, can be found online. It’s kind of a pain, honestly, and requires a lot of searching for documentation. However, it does have the benefits of being available online for no cost, having documentation, and you can do a partial assessment if you’re not looking to develop your own project.</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22</a:t>
            </a:fld>
            <a:endParaRPr lang="en-US"/>
          </a:p>
        </p:txBody>
      </p:sp>
    </p:spTree>
    <p:extLst>
      <p:ext uri="{BB962C8B-B14F-4D97-AF65-F5344CB8AC3E}">
        <p14:creationId xmlns:p14="http://schemas.microsoft.com/office/powerpoint/2010/main" val="2354831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OSS</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3</a:t>
            </a:fld>
            <a:endParaRPr lang="en-US"/>
          </a:p>
        </p:txBody>
      </p:sp>
    </p:spTree>
    <p:extLst>
      <p:ext uri="{BB962C8B-B14F-4D97-AF65-F5344CB8AC3E}">
        <p14:creationId xmlns:p14="http://schemas.microsoft.com/office/powerpoint/2010/main" val="10079213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OMM works on a tiered</a:t>
            </a:r>
            <a:r>
              <a:rPr lang="en-US" baseline="0" dirty="0" smtClean="0"/>
              <a:t> system. You can assess at the basic, intermediate, and advanced level. Each level builds on the level before it, so that a project which is fully mature at the basic level can then be assessed at the intermediate level, and so on. Within each level are things called “Trustworthy Elements” or TWEs, which guide you through your assessment. These TWEs are themselves made up of goals and “</a:t>
            </a:r>
            <a:r>
              <a:rPr lang="en-US" baseline="0" dirty="0" err="1" smtClean="0"/>
              <a:t>LookFors</a:t>
            </a:r>
            <a:r>
              <a:rPr lang="en-US" baseline="0" dirty="0" smtClean="0"/>
              <a:t>,” literally things to look for. TWEs that are not assessed receive a 0, TWEs that are not implemented receive a 1, TWEs that are partially implemented receive a 2, and TWEs that are fully implemented receive a 3. Adding all these ratings together gives you an overall maturity rating for the project. One thing to keep in mind is that OMM was created for people who want to start their own OS project. This makes some of its TWEs essentially impossible to check from the outside. You can do a partial assessment, however, and not spend too much time hunting down documentation.</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23</a:t>
            </a:fld>
            <a:endParaRPr lang="en-US"/>
          </a:p>
        </p:txBody>
      </p:sp>
    </p:spTree>
    <p:extLst>
      <p:ext uri="{BB962C8B-B14F-4D97-AF65-F5344CB8AC3E}">
        <p14:creationId xmlns:p14="http://schemas.microsoft.com/office/powerpoint/2010/main" val="369755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a screenshot of the “project documentation” page for an OMM assessment of </a:t>
            </a:r>
            <a:r>
              <a:rPr lang="en-US" baseline="0" dirty="0" err="1" smtClean="0"/>
              <a:t>Ambra</a:t>
            </a:r>
            <a:r>
              <a:rPr lang="en-US" baseline="0" dirty="0" smtClean="0"/>
              <a:t>, the software that powers the PLOS. This screen shows the first few “</a:t>
            </a:r>
            <a:r>
              <a:rPr lang="en-US" baseline="0" dirty="0" err="1" smtClean="0"/>
              <a:t>LookFor”s</a:t>
            </a:r>
            <a:r>
              <a:rPr lang="en-US" baseline="0" dirty="0" smtClean="0"/>
              <a:t> in the TWE for Project Documentation.</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24</a:t>
            </a:fld>
            <a:endParaRPr lang="en-US"/>
          </a:p>
        </p:txBody>
      </p:sp>
    </p:spTree>
    <p:extLst>
      <p:ext uri="{BB962C8B-B14F-4D97-AF65-F5344CB8AC3E}">
        <p14:creationId xmlns:p14="http://schemas.microsoft.com/office/powerpoint/2010/main" val="4091902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screen shows the first “</a:t>
            </a:r>
            <a:r>
              <a:rPr lang="en-US" dirty="0" err="1" smtClean="0"/>
              <a:t>LookFor</a:t>
            </a:r>
            <a:r>
              <a:rPr lang="en-US" dirty="0" smtClean="0"/>
              <a:t>” for the TWE that measures commits</a:t>
            </a:r>
            <a:r>
              <a:rPr lang="en-US" baseline="0" dirty="0" smtClean="0"/>
              <a:t> (i.e. updates to the code) and bug reports.</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25</a:t>
            </a:fld>
            <a:endParaRPr lang="en-US"/>
          </a:p>
        </p:txBody>
      </p:sp>
    </p:spTree>
    <p:extLst>
      <p:ext uri="{BB962C8B-B14F-4D97-AF65-F5344CB8AC3E}">
        <p14:creationId xmlns:p14="http://schemas.microsoft.com/office/powerpoint/2010/main" val="25604969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screen shows a completed OMM assessment of </a:t>
            </a:r>
            <a:r>
              <a:rPr lang="en-US" dirty="0" err="1" smtClean="0"/>
              <a:t>Ambra</a:t>
            </a:r>
            <a:r>
              <a:rPr lang="en-US" dirty="0" smtClean="0"/>
              <a:t>. Note that not all practices were rated—more than half were not, suggesting that </a:t>
            </a:r>
            <a:r>
              <a:rPr lang="en-US" dirty="0" err="1" smtClean="0"/>
              <a:t>Ambra’s</a:t>
            </a:r>
            <a:r>
              <a:rPr lang="en-US" dirty="0" smtClean="0"/>
              <a:t> documentation</a:t>
            </a:r>
            <a:r>
              <a:rPr lang="en-US" baseline="0" dirty="0" smtClean="0"/>
              <a:t> is hard to find or may not be available to the end-user. OMM allows for partial assessments of this nature.</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26</a:t>
            </a:fld>
            <a:endParaRPr lang="en-US"/>
          </a:p>
        </p:txBody>
      </p:sp>
    </p:spTree>
    <p:extLst>
      <p:ext uri="{BB962C8B-B14F-4D97-AF65-F5344CB8AC3E}">
        <p14:creationId xmlns:p14="http://schemas.microsoft.com/office/powerpoint/2010/main" val="42769596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example assessment of Open Journal Systems, also using OMM. The rating is significantly higher, and there are half as many practices not rated, suggesting that OJS is a more mature OSS project than </a:t>
            </a:r>
            <a:r>
              <a:rPr lang="en-US" dirty="0" err="1" smtClean="0"/>
              <a:t>Ambra</a:t>
            </a:r>
            <a:r>
              <a:rPr lang="en-US" dirty="0" smtClean="0"/>
              <a:t>, with more fully implemented</a:t>
            </a:r>
            <a:r>
              <a:rPr lang="en-US" baseline="0" dirty="0" smtClean="0"/>
              <a:t> practices.</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27</a:t>
            </a:fld>
            <a:endParaRPr lang="en-US"/>
          </a:p>
        </p:txBody>
      </p:sp>
    </p:spTree>
    <p:extLst>
      <p:ext uri="{BB962C8B-B14F-4D97-AF65-F5344CB8AC3E}">
        <p14:creationId xmlns:p14="http://schemas.microsoft.com/office/powerpoint/2010/main" val="18507571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you’d like to try out OMM to assess another piece</a:t>
            </a:r>
            <a:r>
              <a:rPr lang="en-US" baseline="0" dirty="0" smtClean="0"/>
              <a:t> of OSS, here are some links to help with that. The first links to detailed explanations of how OMM works and how to use it, and the second links to a Google Sheet template.</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28</a:t>
            </a:fld>
            <a:endParaRPr lang="en-US"/>
          </a:p>
        </p:txBody>
      </p:sp>
    </p:spTree>
    <p:extLst>
      <p:ext uri="{BB962C8B-B14F-4D97-AF65-F5344CB8AC3E}">
        <p14:creationId xmlns:p14="http://schemas.microsoft.com/office/powerpoint/2010/main" val="36242365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Beyond assessment of software’s fit and maturity, there are some concerns that</a:t>
            </a:r>
            <a:r>
              <a:rPr lang="en-US" baseline="0" dirty="0" smtClean="0"/>
              <a:t> will affect universities, colleges, and other large organizations. These include support from local IT, if applicable, branding concerns, and making sure that the project is able to survive outside of any one individual. (e.g. if you’re the only person who can use a piece of software, that’s not great.)</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29</a:t>
            </a:fld>
            <a:endParaRPr lang="en-US"/>
          </a:p>
        </p:txBody>
      </p:sp>
    </p:spTree>
    <p:extLst>
      <p:ext uri="{BB962C8B-B14F-4D97-AF65-F5344CB8AC3E}">
        <p14:creationId xmlns:p14="http://schemas.microsoft.com/office/powerpoint/2010/main" val="1099635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you’ve found software</a:t>
            </a:r>
            <a:r>
              <a:rPr lang="en-US" baseline="0" dirty="0" smtClean="0"/>
              <a:t> that’s a good fit for you, what’s next? In many ways, installing and maintaining OSS is the same as using any other kind of software. However, there are likely to be some differences to what you’re used to, depending on the size and scope of the project.</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30</a:t>
            </a:fld>
            <a:endParaRPr lang="en-US"/>
          </a:p>
        </p:txBody>
      </p:sp>
    </p:spTree>
    <p:extLst>
      <p:ext uri="{BB962C8B-B14F-4D97-AF65-F5344CB8AC3E}">
        <p14:creationId xmlns:p14="http://schemas.microsoft.com/office/powerpoint/2010/main" val="39483263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Installation varies depending on the size and scope of the project you’ve selected. For some</a:t>
            </a:r>
            <a:r>
              <a:rPr lang="en-US" baseline="0" dirty="0" smtClean="0"/>
              <a:t> projects, distribution may be source-code-only, meaning you will need to compile the code or otherwise implement it on your local server or your personal computer. For larger projects, installation will be much like any other product, where you download and run an executable file.</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31</a:t>
            </a:fld>
            <a:endParaRPr lang="en-US"/>
          </a:p>
        </p:txBody>
      </p:sp>
    </p:spTree>
    <p:extLst>
      <p:ext uri="{BB962C8B-B14F-4D97-AF65-F5344CB8AC3E}">
        <p14:creationId xmlns:p14="http://schemas.microsoft.com/office/powerpoint/2010/main" val="18432345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Again, OSS projects may not be as streamlined</a:t>
            </a:r>
            <a:r>
              <a:rPr lang="en-US" baseline="0" dirty="0" smtClean="0"/>
              <a:t> as proprietary software when it comes to updates. Although most projects update in the same way as proprietary software, in some cases you might need to get familiar with the command line or other ways of running software updates. In most cases, though, there will be a downloadable executable file you can run to update your software. If your software has data within it you don’t want to lose, make sure to back that up first!</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32</a:t>
            </a:fld>
            <a:endParaRPr lang="en-US"/>
          </a:p>
        </p:txBody>
      </p:sp>
    </p:spTree>
    <p:extLst>
      <p:ext uri="{BB962C8B-B14F-4D97-AF65-F5344CB8AC3E}">
        <p14:creationId xmlns:p14="http://schemas.microsoft.com/office/powerpoint/2010/main" val="728537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a number of different ways people refer to software that makes</a:t>
            </a:r>
            <a:r>
              <a:rPr lang="en-US" baseline="0" dirty="0" smtClean="0"/>
              <a:t> its source code freely available for others to modify. The differences in these are largely political or philosophical, and while they might define some things in different ways, basically the goal is the same. The term Free Software is the original one, and dates back to the 1950s, when programmers would share the code for running their programs with one another. In the late 1990s, the term Open Source gained a lot of media attention, and today it is probably the most commonly used term. Terms like FOSS and FLOSS are just there for people who don’t want to take sides.</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4</a:t>
            </a:fld>
            <a:endParaRPr lang="en-US"/>
          </a:p>
        </p:txBody>
      </p:sp>
    </p:spTree>
    <p:extLst>
      <p:ext uri="{BB962C8B-B14F-4D97-AF65-F5344CB8AC3E}">
        <p14:creationId xmlns:p14="http://schemas.microsoft.com/office/powerpoint/2010/main" val="32215127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nice parts of OSS is that it’s community-based.</a:t>
            </a:r>
            <a:r>
              <a:rPr lang="en-US" baseline="0" dirty="0" smtClean="0"/>
              <a:t> This means that there are built-in places, like user forums or mailing lists, where you can go for help. Many users of OSS are also very hands-on, and likely to understand some of the issues that the average user may run into. If you find bugs or other problems with the software itself, you can contact the developers directly, either via a bug report or “pull request” (where you ask for a software improvement) or just through the project’s community. Large projects like WordPress or </a:t>
            </a:r>
            <a:r>
              <a:rPr lang="en-US" baseline="0" dirty="0" err="1" smtClean="0"/>
              <a:t>Omeka</a:t>
            </a:r>
            <a:r>
              <a:rPr lang="en-US" baseline="0" dirty="0" smtClean="0"/>
              <a:t> offer paid hosting, where they manage the software for you, as well as paid customer support options.</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33</a:t>
            </a:fld>
            <a:endParaRPr lang="en-US"/>
          </a:p>
        </p:txBody>
      </p:sp>
    </p:spTree>
    <p:extLst>
      <p:ext uri="{BB962C8B-B14F-4D97-AF65-F5344CB8AC3E}">
        <p14:creationId xmlns:p14="http://schemas.microsoft.com/office/powerpoint/2010/main" val="5805592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34</a:t>
            </a:fld>
            <a:endParaRPr lang="en-US"/>
          </a:p>
        </p:txBody>
      </p:sp>
    </p:spTree>
    <p:extLst>
      <p:ext uri="{BB962C8B-B14F-4D97-AF65-F5344CB8AC3E}">
        <p14:creationId xmlns:p14="http://schemas.microsoft.com/office/powerpoint/2010/main" val="1242004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a number of very good reasons to use OSS. Many of these come down to the ability to do what you want with the software. If you want</a:t>
            </a:r>
            <a:r>
              <a:rPr lang="en-US" baseline="0" dirty="0" smtClean="0"/>
              <a:t> to change something in the software you don’t like, or that doesn’t work for your situation, you’re able to do so—there are no licenses you need to worry about violating, and no technological hurdles standing between you and the source code.</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5</a:t>
            </a:fld>
            <a:endParaRPr lang="en-US"/>
          </a:p>
        </p:txBody>
      </p:sp>
    </p:spTree>
    <p:extLst>
      <p:ext uri="{BB962C8B-B14F-4D97-AF65-F5344CB8AC3E}">
        <p14:creationId xmlns:p14="http://schemas.microsoft.com/office/powerpoint/2010/main" val="1752254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Many OSS projects develop in a community-driven, responsive way that’s similar to Agile Development, although you may not see the projects themselves refer to this language. The Agile model </a:t>
            </a:r>
            <a:r>
              <a:rPr lang="en-US" dirty="0" smtClean="0"/>
              <a:t>focuses</a:t>
            </a:r>
            <a:r>
              <a:rPr lang="en-US" baseline="0" dirty="0" smtClean="0"/>
              <a:t> more on creating working </a:t>
            </a:r>
            <a:r>
              <a:rPr lang="en-US" baseline="0" dirty="0" smtClean="0"/>
              <a:t>software than creating “perfect” software. There’s a heavier emphasis on the interaction of users and developers, collaboration across developers, and a faster responsiveness to change.</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6</a:t>
            </a:fld>
            <a:endParaRPr lang="en-US"/>
          </a:p>
        </p:txBody>
      </p:sp>
    </p:spTree>
    <p:extLst>
      <p:ext uri="{BB962C8B-B14F-4D97-AF65-F5344CB8AC3E}">
        <p14:creationId xmlns:p14="http://schemas.microsoft.com/office/powerpoint/2010/main" val="1605979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Eric Raymond is</a:t>
            </a:r>
            <a:r>
              <a:rPr lang="en-US" baseline="0" dirty="0" smtClean="0"/>
              <a:t> an Open Source advocate. His book The Cathedral and the Bazaar takes an in-depth look at why and how OSS succeeds. He refers to traditional, proprietary software development as using a “Cathedral” model, where a single developer or group of developers creates the software and then distributes it to users, who use it as is. OSS, which again is more Agile in its development, he refers to as having a “Bazaar” model.</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7</a:t>
            </a:fld>
            <a:endParaRPr lang="en-US"/>
          </a:p>
        </p:txBody>
      </p:sp>
    </p:spTree>
    <p:extLst>
      <p:ext uri="{BB962C8B-B14F-4D97-AF65-F5344CB8AC3E}">
        <p14:creationId xmlns:p14="http://schemas.microsoft.com/office/powerpoint/2010/main" val="2680057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OSS Development is collaborative and decentralized, not top-down. Developers decide what to work on, and handle project management together—along</a:t>
            </a:r>
            <a:r>
              <a:rPr lang="en-US" baseline="0" dirty="0" smtClean="0"/>
              <a:t> with coding, testing, and other aspects.</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8</a:t>
            </a:fld>
            <a:endParaRPr lang="en-US"/>
          </a:p>
        </p:txBody>
      </p:sp>
    </p:spTree>
    <p:extLst>
      <p:ext uri="{BB962C8B-B14F-4D97-AF65-F5344CB8AC3E}">
        <p14:creationId xmlns:p14="http://schemas.microsoft.com/office/powerpoint/2010/main" val="5730635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OSS communities contain not only developers, but contributing users and those who only use the software</a:t>
            </a:r>
            <a:r>
              <a:rPr lang="en-US" baseline="0" dirty="0" smtClean="0"/>
              <a:t> without contributing directly</a:t>
            </a:r>
            <a:r>
              <a:rPr lang="en-US" dirty="0" smtClean="0"/>
              <a:t>. Development is driven by the needs and input of the broader community of software users.</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9</a:t>
            </a:fld>
            <a:endParaRPr lang="en-US"/>
          </a:p>
        </p:txBody>
      </p:sp>
    </p:spTree>
    <p:extLst>
      <p:ext uri="{BB962C8B-B14F-4D97-AF65-F5344CB8AC3E}">
        <p14:creationId xmlns:p14="http://schemas.microsoft.com/office/powerpoint/2010/main" val="305687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Outside of large and especially mature projects, developers of OSS are usually volunteers who are passionate about the project’s usefulness or long-term success. Although this can benefit </a:t>
            </a:r>
            <a:endParaRPr lang="en-US" dirty="0"/>
          </a:p>
        </p:txBody>
      </p:sp>
      <p:sp>
        <p:nvSpPr>
          <p:cNvPr id="4" name="Slide Number Placeholder 3"/>
          <p:cNvSpPr>
            <a:spLocks noGrp="1"/>
          </p:cNvSpPr>
          <p:nvPr>
            <p:ph type="sldNum" sz="quarter" idx="10"/>
          </p:nvPr>
        </p:nvSpPr>
        <p:spPr/>
        <p:txBody>
          <a:bodyPr/>
          <a:lstStyle/>
          <a:p>
            <a:fld id="{B3E8A7E2-2AFC-4CF7-9A24-E86703DEE23F}" type="slidenum">
              <a:rPr lang="en-US" smtClean="0"/>
              <a:t>10</a:t>
            </a:fld>
            <a:endParaRPr lang="en-US"/>
          </a:p>
        </p:txBody>
      </p:sp>
    </p:spTree>
    <p:extLst>
      <p:ext uri="{BB962C8B-B14F-4D97-AF65-F5344CB8AC3E}">
        <p14:creationId xmlns:p14="http://schemas.microsoft.com/office/powerpoint/2010/main" val="5301032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96DFF08F-DC6B-4601-B491-B0F83F6DD2DA}" type="datetimeFigureOut">
              <a:rPr lang="en-US" dirty="0"/>
              <a:t>3/25/2019</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dirty="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3/25/2019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3/25/2019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3/25/2019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3/25/2019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3/25/2019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3/25/2019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3/25/2019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3/25/2019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3/25/2019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3/25/2019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96DFF08F-DC6B-4601-B491-B0F83F6DD2DA}" type="datetimeFigureOut">
              <a:rPr lang="en-US" dirty="0"/>
              <a:pPr/>
              <a:t>3/25/2019</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github.co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alternativeto.net/" TargetMode="External"/><Relationship Id="rId5" Type="http://schemas.openxmlformats.org/officeDocument/2006/relationships/hyperlink" Target="https://directory.fsf.org/" TargetMode="External"/><Relationship Id="rId4" Type="http://schemas.openxmlformats.org/officeDocument/2006/relationships/hyperlink" Target="https://sourceforge.net/"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qualipso.icmc.usp.br/OM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qualipso.icmc.usp.br/OMM/"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bit.ly/2E5idXb"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opensource.org/osd-annotated"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firsttimersonly.com/"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mailto:bakersc@mail.wou.edu" TargetMode="Externa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s://opencommons.uconn.edu/libr_pubs/7/" TargetMode="External"/><Relationship Id="rId7" Type="http://schemas.openxmlformats.org/officeDocument/2006/relationships/hyperlink" Target="https://dwheeler.com/oss_fs_why.html" TargetMode="External"/><Relationship Id="rId2" Type="http://schemas.openxmlformats.org/officeDocument/2006/relationships/hyperlink" Target="https://www.agilealliance.org/agile101/the-agile-manifesto/" TargetMode="External"/><Relationship Id="rId1" Type="http://schemas.openxmlformats.org/officeDocument/2006/relationships/slideLayout" Target="../slideLayouts/slideLayout2.xml"/><Relationship Id="rId6" Type="http://schemas.openxmlformats.org/officeDocument/2006/relationships/hyperlink" Target="http://www.catb.org/~esr/writings/cathedral-bazaar/cathedral-bazaar/" TargetMode="External"/><Relationship Id="rId5" Type="http://schemas.openxmlformats.org/officeDocument/2006/relationships/hyperlink" Target="https://opensource.org/osd-annotated" TargetMode="External"/><Relationship Id="rId4" Type="http://schemas.openxmlformats.org/officeDocument/2006/relationships/hyperlink" Target="https://www.gnu.org/philosophy/free-sw.html"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0" i="1" dirty="0"/>
              <a:t>Open </a:t>
            </a:r>
            <a:r>
              <a:rPr lang="en-US" b="0" i="1" dirty="0" smtClean="0"/>
              <a:t>Future</a:t>
            </a:r>
            <a:endParaRPr lang="en-US" dirty="0"/>
          </a:p>
        </p:txBody>
      </p:sp>
      <p:sp>
        <p:nvSpPr>
          <p:cNvPr id="3" name="Subtitle 2"/>
          <p:cNvSpPr>
            <a:spLocks noGrp="1"/>
          </p:cNvSpPr>
          <p:nvPr>
            <p:ph type="subTitle" idx="1"/>
          </p:nvPr>
        </p:nvSpPr>
        <p:spPr/>
        <p:txBody>
          <a:bodyPr/>
          <a:lstStyle/>
          <a:p>
            <a:r>
              <a:rPr lang="en-US" i="1" dirty="0"/>
              <a:t>Assessing and Adopting Open Source Technologies</a:t>
            </a:r>
            <a:r>
              <a:rPr lang="en-US" dirty="0"/>
              <a:t> </a:t>
            </a:r>
            <a:r>
              <a:rPr lang="en-US" i="1" dirty="0"/>
              <a:t>for Your Library</a:t>
            </a:r>
            <a:endParaRPr lang="en-US" dirty="0"/>
          </a:p>
        </p:txBody>
      </p:sp>
      <p:sp>
        <p:nvSpPr>
          <p:cNvPr id="4" name="TextBox 3"/>
          <p:cNvSpPr txBox="1"/>
          <p:nvPr/>
        </p:nvSpPr>
        <p:spPr>
          <a:xfrm>
            <a:off x="6027577" y="5318977"/>
            <a:ext cx="5766318" cy="1200329"/>
          </a:xfrm>
          <a:prstGeom prst="rect">
            <a:avLst/>
          </a:prstGeom>
          <a:noFill/>
        </p:spPr>
        <p:txBody>
          <a:bodyPr wrap="square" rtlCol="0">
            <a:spAutoFit/>
          </a:bodyPr>
          <a:lstStyle/>
          <a:p>
            <a:pPr algn="r"/>
            <a:r>
              <a:rPr lang="en-US" b="1" dirty="0" smtClean="0">
                <a:solidFill>
                  <a:schemeClr val="bg1"/>
                </a:solidFill>
              </a:rPr>
              <a:t>Presented by Stewart Baker</a:t>
            </a:r>
          </a:p>
          <a:p>
            <a:pPr algn="r"/>
            <a:r>
              <a:rPr lang="en-US" b="1" dirty="0" smtClean="0">
                <a:solidFill>
                  <a:schemeClr val="bg1"/>
                </a:solidFill>
              </a:rPr>
              <a:t>Systems/IR Librarian</a:t>
            </a:r>
          </a:p>
          <a:p>
            <a:pPr algn="r"/>
            <a:r>
              <a:rPr lang="en-US" b="1" dirty="0" smtClean="0">
                <a:solidFill>
                  <a:schemeClr val="bg1"/>
                </a:solidFill>
              </a:rPr>
              <a:t>Western Oregon University</a:t>
            </a:r>
          </a:p>
          <a:p>
            <a:pPr algn="r"/>
            <a:r>
              <a:rPr lang="en-US" b="1" dirty="0" smtClean="0">
                <a:solidFill>
                  <a:schemeClr val="bg1"/>
                </a:solidFill>
              </a:rPr>
              <a:t>at Online Northwest 2019</a:t>
            </a:r>
            <a:endParaRPr lang="en-US" b="1" dirty="0">
              <a:solidFill>
                <a:schemeClr val="bg1"/>
              </a:solidFill>
            </a:endParaRPr>
          </a:p>
        </p:txBody>
      </p:sp>
    </p:spTree>
    <p:extLst>
      <p:ext uri="{BB962C8B-B14F-4D97-AF65-F5344CB8AC3E}">
        <p14:creationId xmlns:p14="http://schemas.microsoft.com/office/powerpoint/2010/main" val="266862977"/>
      </p:ext>
    </p:extLst>
  </p:cSld>
  <p:clrMapOvr>
    <a:masterClrMapping/>
  </p:clrMapOvr>
  <mc:AlternateContent xmlns:mc="http://schemas.openxmlformats.org/markup-compatibility/2006">
    <mc:Choice xmlns:p14="http://schemas.microsoft.com/office/powerpoint/2010/main" Requires="p14">
      <p:transition spd="slow" p14:dur="2000" advTm="12397"/>
    </mc:Choice>
    <mc:Fallback>
      <p:transition spd="slow" advTm="12397"/>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Volunteer</a:t>
            </a:r>
            <a:endParaRPr lang="en-US" dirty="0"/>
          </a:p>
        </p:txBody>
      </p:sp>
      <p:sp>
        <p:nvSpPr>
          <p:cNvPr id="3" name="Content Placeholder 2"/>
          <p:cNvSpPr>
            <a:spLocks noGrp="1"/>
          </p:cNvSpPr>
          <p:nvPr>
            <p:ph idx="1"/>
          </p:nvPr>
        </p:nvSpPr>
        <p:spPr/>
        <p:txBody>
          <a:bodyPr/>
          <a:lstStyle/>
          <a:p>
            <a:r>
              <a:rPr lang="en-US" dirty="0" smtClean="0"/>
              <a:t>Large projects are often supported financially by a Foundation, and have paid staff.</a:t>
            </a:r>
          </a:p>
          <a:p>
            <a:endParaRPr lang="en-US" dirty="0"/>
          </a:p>
          <a:p>
            <a:r>
              <a:rPr lang="en-US" dirty="0" smtClean="0"/>
              <a:t>The majority of OSS developers, however, </a:t>
            </a:r>
            <a:r>
              <a:rPr lang="en-US" dirty="0" smtClean="0"/>
              <a:t>are </a:t>
            </a:r>
            <a:r>
              <a:rPr lang="en-US" dirty="0" smtClean="0"/>
              <a:t>volunteers</a:t>
            </a:r>
            <a:r>
              <a:rPr lang="en-US" dirty="0" smtClean="0"/>
              <a:t>.</a:t>
            </a:r>
          </a:p>
          <a:p>
            <a:endParaRPr lang="en-US" b="1" dirty="0" smtClean="0"/>
          </a:p>
          <a:p>
            <a:r>
              <a:rPr lang="en-US" dirty="0" smtClean="0"/>
              <a:t>Passion about the project’s need or long-term success.</a:t>
            </a:r>
          </a:p>
          <a:p>
            <a:endParaRPr lang="en-US" dirty="0"/>
          </a:p>
          <a:p>
            <a:r>
              <a:rPr lang="en-US" dirty="0" smtClean="0"/>
              <a:t>Burnout or losing interest can be a problem for smaller projects.</a:t>
            </a:r>
            <a:endParaRPr lang="en-US" dirty="0"/>
          </a:p>
        </p:txBody>
      </p:sp>
    </p:spTree>
    <p:extLst>
      <p:ext uri="{BB962C8B-B14F-4D97-AF65-F5344CB8AC3E}">
        <p14:creationId xmlns:p14="http://schemas.microsoft.com/office/powerpoint/2010/main" val="18144739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OSS Benefit: Developer </a:t>
            </a:r>
            <a:r>
              <a:rPr lang="en-US" dirty="0" smtClean="0"/>
              <a:t>Responsiveness</a:t>
            </a:r>
            <a:endParaRPr lang="en-US" dirty="0"/>
          </a:p>
        </p:txBody>
      </p:sp>
      <p:sp>
        <p:nvSpPr>
          <p:cNvPr id="3" name="Content Placeholder 2"/>
          <p:cNvSpPr>
            <a:spLocks noGrp="1"/>
          </p:cNvSpPr>
          <p:nvPr>
            <p:ph idx="1"/>
          </p:nvPr>
        </p:nvSpPr>
        <p:spPr/>
        <p:txBody>
          <a:bodyPr/>
          <a:lstStyle/>
          <a:p>
            <a:r>
              <a:rPr lang="en-US" dirty="0" smtClean="0"/>
              <a:t>Much easier for users to affect path of OSS project development.</a:t>
            </a:r>
            <a:br>
              <a:rPr lang="en-US" dirty="0" smtClean="0"/>
            </a:br>
            <a:endParaRPr lang="en-US" dirty="0" smtClean="0"/>
          </a:p>
          <a:p>
            <a:r>
              <a:rPr lang="en-US" dirty="0" smtClean="0"/>
              <a:t>User-contributed code can be merged into main project.</a:t>
            </a:r>
            <a:endParaRPr lang="en-US" dirty="0"/>
          </a:p>
        </p:txBody>
      </p:sp>
    </p:spTree>
    <p:extLst>
      <p:ext uri="{BB962C8B-B14F-4D97-AF65-F5344CB8AC3E}">
        <p14:creationId xmlns:p14="http://schemas.microsoft.com/office/powerpoint/2010/main" val="18970339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OSS Benefit: Cost</a:t>
            </a:r>
            <a:endParaRPr lang="en-US" dirty="0"/>
          </a:p>
        </p:txBody>
      </p:sp>
      <p:sp>
        <p:nvSpPr>
          <p:cNvPr id="3" name="Content Placeholder 2"/>
          <p:cNvSpPr>
            <a:spLocks noGrp="1"/>
          </p:cNvSpPr>
          <p:nvPr>
            <p:ph idx="1"/>
          </p:nvPr>
        </p:nvSpPr>
        <p:spPr/>
        <p:txBody>
          <a:bodyPr/>
          <a:lstStyle/>
          <a:p>
            <a:r>
              <a:rPr lang="en-US" dirty="0" smtClean="0"/>
              <a:t>“Free as in free speech, not as in free beer.” (Free Software Foundation)</a:t>
            </a:r>
            <a:br>
              <a:rPr lang="en-US" dirty="0" smtClean="0"/>
            </a:br>
            <a:endParaRPr lang="en-US" dirty="0" smtClean="0"/>
          </a:p>
          <a:p>
            <a:r>
              <a:rPr lang="en-US" dirty="0" smtClean="0"/>
              <a:t>Even so, OSS is often considerably cheaper than commercial alternatives.</a:t>
            </a:r>
            <a:br>
              <a:rPr lang="en-US" dirty="0" smtClean="0"/>
            </a:br>
            <a:endParaRPr lang="en-US" dirty="0" smtClean="0"/>
          </a:p>
          <a:p>
            <a:r>
              <a:rPr lang="en-US" dirty="0" smtClean="0"/>
              <a:t>Upgrades and add-ons are usually user-created, and free to install.</a:t>
            </a:r>
            <a:br>
              <a:rPr lang="en-US" dirty="0" smtClean="0"/>
            </a:br>
            <a:endParaRPr lang="en-US" dirty="0" smtClean="0"/>
          </a:p>
          <a:p>
            <a:r>
              <a:rPr lang="en-US" dirty="0" smtClean="0"/>
              <a:t>Some projects offer paid hosting or paid support as options.</a:t>
            </a:r>
          </a:p>
          <a:p>
            <a:pPr marL="45720" indent="0">
              <a:buNone/>
            </a:pPr>
            <a:endParaRPr lang="en-US" dirty="0"/>
          </a:p>
        </p:txBody>
      </p:sp>
    </p:spTree>
    <p:extLst>
      <p:ext uri="{BB962C8B-B14F-4D97-AF65-F5344CB8AC3E}">
        <p14:creationId xmlns:p14="http://schemas.microsoft.com/office/powerpoint/2010/main" val="1658537403"/>
      </p:ext>
    </p:extLst>
  </p:cSld>
  <p:clrMapOvr>
    <a:masterClrMapping/>
  </p:clrMapOvr>
  <mc:AlternateContent xmlns:mc="http://schemas.openxmlformats.org/markup-compatibility/2006" xmlns:p14="http://schemas.microsoft.com/office/powerpoint/2010/main">
    <mc:Choice Requires="p14">
      <p:transition spd="slow" p14:dur="2000" advTm="8592"/>
    </mc:Choice>
    <mc:Fallback xmlns="">
      <p:transition spd="slow" advTm="8592"/>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OSS Benefit: Customizability</a:t>
            </a:r>
          </a:p>
        </p:txBody>
      </p:sp>
      <p:sp>
        <p:nvSpPr>
          <p:cNvPr id="3" name="Content Placeholder 2"/>
          <p:cNvSpPr>
            <a:spLocks noGrp="1"/>
          </p:cNvSpPr>
          <p:nvPr>
            <p:ph idx="1"/>
          </p:nvPr>
        </p:nvSpPr>
        <p:spPr/>
        <p:txBody>
          <a:bodyPr/>
          <a:lstStyle/>
          <a:p>
            <a:r>
              <a:rPr lang="en-US" dirty="0" smtClean="0"/>
              <a:t>OSS projects actively encourage users to modify code.</a:t>
            </a:r>
            <a:br>
              <a:rPr lang="en-US" dirty="0" smtClean="0"/>
            </a:br>
            <a:endParaRPr lang="en-US" dirty="0" smtClean="0"/>
          </a:p>
          <a:p>
            <a:r>
              <a:rPr lang="en-US" dirty="0" smtClean="0"/>
              <a:t>Some OSS projects provide user-created modules.</a:t>
            </a:r>
            <a:endParaRPr lang="en-US" dirty="0"/>
          </a:p>
        </p:txBody>
      </p:sp>
    </p:spTree>
    <p:extLst>
      <p:ext uri="{BB962C8B-B14F-4D97-AF65-F5344CB8AC3E}">
        <p14:creationId xmlns:p14="http://schemas.microsoft.com/office/powerpoint/2010/main" val="2083541384"/>
      </p:ext>
    </p:extLst>
  </p:cSld>
  <p:clrMapOvr>
    <a:masterClrMapping/>
  </p:clrMapOvr>
  <mc:AlternateContent xmlns:mc="http://schemas.openxmlformats.org/markup-compatibility/2006" xmlns:p14="http://schemas.microsoft.com/office/powerpoint/2010/main">
    <mc:Choice Requires="p14">
      <p:transition spd="slow" p14:dur="2000" advTm="2559"/>
    </mc:Choice>
    <mc:Fallback xmlns="">
      <p:transition spd="slow" advTm="2559"/>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Drawbacks of OSS</a:t>
            </a:r>
            <a:endParaRPr lang="en-US" dirty="0"/>
          </a:p>
        </p:txBody>
      </p:sp>
      <p:sp>
        <p:nvSpPr>
          <p:cNvPr id="3" name="Content Placeholder 2"/>
          <p:cNvSpPr>
            <a:spLocks noGrp="1"/>
          </p:cNvSpPr>
          <p:nvPr>
            <p:ph idx="1"/>
          </p:nvPr>
        </p:nvSpPr>
        <p:spPr/>
        <p:txBody>
          <a:bodyPr/>
          <a:lstStyle/>
          <a:p>
            <a:r>
              <a:rPr lang="en-US" dirty="0" smtClean="0"/>
              <a:t>Main drawback is the amount of expertise needed.</a:t>
            </a:r>
          </a:p>
          <a:p>
            <a:endParaRPr lang="en-US" dirty="0"/>
          </a:p>
          <a:p>
            <a:r>
              <a:rPr lang="en-US" dirty="0" smtClean="0"/>
              <a:t>Less likely to work straight out of the box.</a:t>
            </a:r>
            <a:br>
              <a:rPr lang="en-US" dirty="0" smtClean="0"/>
            </a:br>
            <a:endParaRPr lang="en-US" dirty="0" smtClean="0"/>
          </a:p>
          <a:p>
            <a:r>
              <a:rPr lang="en-US" dirty="0" smtClean="0"/>
              <a:t>Morgan &amp; Finnegan (2007) argue that technical and business drawbacks include compatibility issues, poor documentation, and limited support and training.</a:t>
            </a:r>
            <a:br>
              <a:rPr lang="en-US" dirty="0" smtClean="0"/>
            </a:br>
            <a:endParaRPr lang="en-US" dirty="0" smtClean="0"/>
          </a:p>
          <a:p>
            <a:r>
              <a:rPr lang="en-US" dirty="0" smtClean="0"/>
              <a:t>Smaller OSS projects especially may run into problems with a lack of core maintainers to keep the project on track.</a:t>
            </a:r>
            <a:endParaRPr lang="en-US" dirty="0"/>
          </a:p>
        </p:txBody>
      </p:sp>
    </p:spTree>
    <p:extLst>
      <p:ext uri="{BB962C8B-B14F-4D97-AF65-F5344CB8AC3E}">
        <p14:creationId xmlns:p14="http://schemas.microsoft.com/office/powerpoint/2010/main" val="25551032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OSS</a:t>
            </a:r>
            <a:endParaRPr lang="en-US" dirty="0"/>
          </a:p>
        </p:txBody>
      </p:sp>
      <p:sp>
        <p:nvSpPr>
          <p:cNvPr id="3" name="Content Placeholder 2"/>
          <p:cNvSpPr>
            <a:spLocks noGrp="1"/>
          </p:cNvSpPr>
          <p:nvPr>
            <p:ph idx="1"/>
          </p:nvPr>
        </p:nvSpPr>
        <p:spPr/>
        <p:txBody>
          <a:bodyPr/>
          <a:lstStyle/>
          <a:p>
            <a:r>
              <a:rPr lang="en-US" dirty="0" smtClean="0"/>
              <a:t>GitHub: </a:t>
            </a:r>
            <a:r>
              <a:rPr lang="en-US" dirty="0">
                <a:hlinkClick r:id="rId3"/>
              </a:rPr>
              <a:t>https://</a:t>
            </a:r>
            <a:r>
              <a:rPr lang="en-US" dirty="0" smtClean="0">
                <a:hlinkClick r:id="rId3"/>
              </a:rPr>
              <a:t>github.com</a:t>
            </a:r>
            <a:r>
              <a:rPr lang="en-US" dirty="0" smtClean="0"/>
              <a:t> </a:t>
            </a:r>
            <a:br>
              <a:rPr lang="en-US" dirty="0" smtClean="0"/>
            </a:br>
            <a:endParaRPr lang="en-US" dirty="0" smtClean="0"/>
          </a:p>
          <a:p>
            <a:r>
              <a:rPr lang="en-US" dirty="0" err="1" smtClean="0"/>
              <a:t>Sourceforge</a:t>
            </a:r>
            <a:r>
              <a:rPr lang="en-US" dirty="0"/>
              <a:t>: </a:t>
            </a:r>
            <a:r>
              <a:rPr lang="en-US" dirty="0">
                <a:hlinkClick r:id="rId4"/>
              </a:rPr>
              <a:t>https://</a:t>
            </a:r>
            <a:r>
              <a:rPr lang="en-US" dirty="0" smtClean="0">
                <a:hlinkClick r:id="rId4"/>
              </a:rPr>
              <a:t>sourceforge.net</a:t>
            </a:r>
            <a:r>
              <a:rPr lang="en-US" dirty="0" smtClean="0"/>
              <a:t> </a:t>
            </a:r>
            <a:br>
              <a:rPr lang="en-US" dirty="0" smtClean="0"/>
            </a:br>
            <a:endParaRPr lang="en-US" dirty="0" smtClean="0"/>
          </a:p>
          <a:p>
            <a:r>
              <a:rPr lang="en-US" dirty="0" smtClean="0"/>
              <a:t>Free Software Directory:</a:t>
            </a:r>
            <a:r>
              <a:rPr lang="en-US" dirty="0"/>
              <a:t> </a:t>
            </a:r>
            <a:r>
              <a:rPr lang="en-US" dirty="0">
                <a:hlinkClick r:id="rId5"/>
              </a:rPr>
              <a:t>https://directory.fsf.org</a:t>
            </a:r>
            <a:r>
              <a:rPr lang="en-US" dirty="0" smtClean="0">
                <a:hlinkClick r:id="rId5"/>
              </a:rPr>
              <a:t>/</a:t>
            </a:r>
            <a:r>
              <a:rPr lang="en-US" dirty="0" smtClean="0"/>
              <a:t> </a:t>
            </a:r>
            <a:br>
              <a:rPr lang="en-US" dirty="0" smtClean="0"/>
            </a:br>
            <a:endParaRPr lang="en-US" dirty="0" smtClean="0"/>
          </a:p>
          <a:p>
            <a:r>
              <a:rPr lang="en-US" dirty="0" err="1" smtClean="0"/>
              <a:t>AlternativeTo</a:t>
            </a:r>
            <a:r>
              <a:rPr lang="en-US" dirty="0"/>
              <a:t>: </a:t>
            </a:r>
            <a:r>
              <a:rPr lang="en-US" dirty="0">
                <a:hlinkClick r:id="rId6"/>
              </a:rPr>
              <a:t>https://</a:t>
            </a:r>
            <a:r>
              <a:rPr lang="en-US" dirty="0" smtClean="0">
                <a:hlinkClick r:id="rId6"/>
              </a:rPr>
              <a:t>alternativeto.net</a:t>
            </a:r>
            <a:r>
              <a:rPr lang="en-US" dirty="0" smtClean="0"/>
              <a:t> </a:t>
            </a:r>
          </a:p>
          <a:p>
            <a:endParaRPr lang="en-US" dirty="0"/>
          </a:p>
        </p:txBody>
      </p:sp>
    </p:spTree>
    <p:extLst>
      <p:ext uri="{BB962C8B-B14F-4D97-AF65-F5344CB8AC3E}">
        <p14:creationId xmlns:p14="http://schemas.microsoft.com/office/powerpoint/2010/main" val="11449687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Assessing OSS</a:t>
            </a:r>
            <a:endParaRPr lang="en-US" dirty="0"/>
          </a:p>
        </p:txBody>
      </p:sp>
    </p:spTree>
    <p:extLst>
      <p:ext uri="{BB962C8B-B14F-4D97-AF65-F5344CB8AC3E}">
        <p14:creationId xmlns:p14="http://schemas.microsoft.com/office/powerpoint/2010/main" val="1717816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Software Assessment: Fit and Maturity</a:t>
            </a:r>
            <a:endParaRPr lang="en-US" dirty="0"/>
          </a:p>
        </p:txBody>
      </p:sp>
      <p:sp>
        <p:nvSpPr>
          <p:cNvPr id="3" name="TextBox 2"/>
          <p:cNvSpPr txBox="1"/>
          <p:nvPr/>
        </p:nvSpPr>
        <p:spPr>
          <a:xfrm>
            <a:off x="1689756" y="2780907"/>
            <a:ext cx="3758938" cy="1477328"/>
          </a:xfrm>
          <a:prstGeom prst="rect">
            <a:avLst/>
          </a:prstGeom>
          <a:noFill/>
        </p:spPr>
        <p:txBody>
          <a:bodyPr wrap="square" rtlCol="0">
            <a:spAutoFit/>
          </a:bodyPr>
          <a:lstStyle/>
          <a:p>
            <a:pPr algn="ctr"/>
            <a:r>
              <a:rPr lang="en-US" sz="3600" dirty="0">
                <a:ln w="0"/>
                <a:solidFill>
                  <a:schemeClr val="accent1"/>
                </a:solidFill>
                <a:effectLst>
                  <a:outerShdw blurRad="38100" dist="25400" dir="5400000" algn="ctr" rotWithShape="0">
                    <a:srgbClr val="6E747A">
                      <a:alpha val="43000"/>
                    </a:srgbClr>
                  </a:outerShdw>
                </a:effectLst>
              </a:rPr>
              <a:t>Fit </a:t>
            </a:r>
            <a:endParaRPr lang="en-US" sz="3600" dirty="0"/>
          </a:p>
          <a:p>
            <a:endParaRPr lang="en-US" dirty="0" smtClean="0"/>
          </a:p>
          <a:p>
            <a:r>
              <a:rPr lang="en-US" dirty="0" smtClean="0"/>
              <a:t>Does </a:t>
            </a:r>
            <a:r>
              <a:rPr lang="en-US" dirty="0"/>
              <a:t>the software </a:t>
            </a:r>
            <a:r>
              <a:rPr lang="en-US" dirty="0" smtClean="0"/>
              <a:t>do what you need it to do for your project to succeed?</a:t>
            </a:r>
            <a:endParaRPr lang="en-US" dirty="0"/>
          </a:p>
        </p:txBody>
      </p:sp>
      <p:sp>
        <p:nvSpPr>
          <p:cNvPr id="6" name="TextBox 5"/>
          <p:cNvSpPr txBox="1"/>
          <p:nvPr/>
        </p:nvSpPr>
        <p:spPr>
          <a:xfrm>
            <a:off x="6334812" y="2780907"/>
            <a:ext cx="3778734" cy="1477328"/>
          </a:xfrm>
          <a:prstGeom prst="rect">
            <a:avLst/>
          </a:prstGeom>
          <a:noFill/>
        </p:spPr>
        <p:txBody>
          <a:bodyPr wrap="square" rtlCol="0">
            <a:spAutoFit/>
          </a:bodyPr>
          <a:lstStyle/>
          <a:p>
            <a:pPr algn="ctr"/>
            <a:r>
              <a:rPr lang="en-US" sz="3600" dirty="0" smtClean="0">
                <a:ln w="0"/>
                <a:solidFill>
                  <a:schemeClr val="accent1"/>
                </a:solidFill>
                <a:effectLst>
                  <a:outerShdw blurRad="38100" dist="25400" dir="5400000" algn="ctr" rotWithShape="0">
                    <a:srgbClr val="6E747A">
                      <a:alpha val="43000"/>
                    </a:srgbClr>
                  </a:outerShdw>
                </a:effectLst>
              </a:rPr>
              <a:t>Maturity</a:t>
            </a:r>
            <a:endParaRPr lang="en-US" sz="3600" b="1" dirty="0" smtClean="0"/>
          </a:p>
          <a:p>
            <a:endParaRPr lang="en-US" dirty="0" smtClean="0"/>
          </a:p>
          <a:p>
            <a:r>
              <a:rPr lang="en-US" dirty="0" smtClean="0"/>
              <a:t>How robust is the community which creates and maintains the software?</a:t>
            </a:r>
            <a:endParaRPr lang="en-US" dirty="0"/>
          </a:p>
        </p:txBody>
      </p:sp>
    </p:spTree>
    <p:extLst>
      <p:ext uri="{BB962C8B-B14F-4D97-AF65-F5344CB8AC3E}">
        <p14:creationId xmlns:p14="http://schemas.microsoft.com/office/powerpoint/2010/main" val="21091005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OSS </a:t>
            </a:r>
            <a:r>
              <a:rPr lang="en-US" dirty="0" smtClean="0"/>
              <a:t>Assessment</a:t>
            </a:r>
            <a:endParaRPr lang="en-US" dirty="0"/>
          </a:p>
        </p:txBody>
      </p:sp>
      <p:sp>
        <p:nvSpPr>
          <p:cNvPr id="3" name="Content Placeholder 2"/>
          <p:cNvSpPr>
            <a:spLocks noGrp="1"/>
          </p:cNvSpPr>
          <p:nvPr>
            <p:ph idx="1"/>
          </p:nvPr>
        </p:nvSpPr>
        <p:spPr>
          <a:xfrm>
            <a:off x="1143001" y="2057400"/>
            <a:ext cx="4409388" cy="4038600"/>
          </a:xfrm>
        </p:spPr>
        <p:txBody>
          <a:bodyPr/>
          <a:lstStyle/>
          <a:p>
            <a:pPr marL="274320" lvl="1" indent="0" algn="ctr">
              <a:buNone/>
            </a:pPr>
            <a:r>
              <a:rPr lang="en-US" dirty="0" smtClean="0"/>
              <a:t>Software itself (Fit)</a:t>
            </a:r>
            <a:endParaRPr lang="en-US" dirty="0" smtClean="0"/>
          </a:p>
          <a:p>
            <a:pPr lvl="2"/>
            <a:endParaRPr lang="en-US" dirty="0" smtClean="0"/>
          </a:p>
          <a:p>
            <a:pPr lvl="2"/>
            <a:r>
              <a:rPr lang="en-US" dirty="0" smtClean="0"/>
              <a:t>Functionality</a:t>
            </a:r>
          </a:p>
          <a:p>
            <a:pPr lvl="2"/>
            <a:r>
              <a:rPr lang="en-US" dirty="0" smtClean="0"/>
              <a:t>Fit for your project</a:t>
            </a:r>
            <a:endParaRPr lang="en-US" dirty="0" smtClean="0"/>
          </a:p>
          <a:p>
            <a:pPr lvl="1"/>
            <a:endParaRPr lang="en-US" dirty="0" smtClean="0"/>
          </a:p>
          <a:p>
            <a:pPr lvl="1"/>
            <a:endParaRPr lang="en-US" dirty="0"/>
          </a:p>
        </p:txBody>
      </p:sp>
      <p:sp>
        <p:nvSpPr>
          <p:cNvPr id="4" name="TextBox 3"/>
          <p:cNvSpPr txBox="1"/>
          <p:nvPr/>
        </p:nvSpPr>
        <p:spPr>
          <a:xfrm>
            <a:off x="5552389" y="2034304"/>
            <a:ext cx="5194169" cy="2893100"/>
          </a:xfrm>
          <a:prstGeom prst="rect">
            <a:avLst/>
          </a:prstGeom>
          <a:noFill/>
        </p:spPr>
        <p:txBody>
          <a:bodyPr wrap="square" rtlCol="0">
            <a:spAutoFit/>
          </a:bodyPr>
          <a:lstStyle/>
          <a:p>
            <a:r>
              <a:rPr lang="en-US" sz="2000" dirty="0" smtClean="0">
                <a:solidFill>
                  <a:schemeClr val="accent1"/>
                </a:solidFill>
              </a:rPr>
              <a:t>Community behind the project (Maturity)</a:t>
            </a:r>
          </a:p>
          <a:p>
            <a:endParaRPr lang="en-US" dirty="0">
              <a:solidFill>
                <a:schemeClr val="accent1"/>
              </a:solidFill>
            </a:endParaRPr>
          </a:p>
          <a:p>
            <a:pPr marL="731520" lvl="2" indent="-182880" defTabSz="914400">
              <a:lnSpc>
                <a:spcPct val="90000"/>
              </a:lnSpc>
              <a:spcBef>
                <a:spcPts val="200"/>
              </a:spcBef>
              <a:spcAft>
                <a:spcPts val="400"/>
              </a:spcAft>
              <a:buClr>
                <a:srgbClr val="A6B727"/>
              </a:buClr>
              <a:buSzPct val="80000"/>
              <a:buFont typeface="Corbel" pitchFamily="34" charset="0"/>
              <a:buChar char="•"/>
            </a:pPr>
            <a:r>
              <a:rPr lang="en-US" dirty="0">
                <a:solidFill>
                  <a:srgbClr val="A6B727"/>
                </a:solidFill>
              </a:rPr>
              <a:t>Sustainability</a:t>
            </a:r>
          </a:p>
          <a:p>
            <a:pPr marL="731520" lvl="2" indent="-182880" defTabSz="914400">
              <a:lnSpc>
                <a:spcPct val="90000"/>
              </a:lnSpc>
              <a:spcBef>
                <a:spcPts val="200"/>
              </a:spcBef>
              <a:spcAft>
                <a:spcPts val="400"/>
              </a:spcAft>
              <a:buClr>
                <a:srgbClr val="A6B727"/>
              </a:buClr>
              <a:buSzPct val="80000"/>
              <a:buFont typeface="Corbel" pitchFamily="34" charset="0"/>
              <a:buChar char="•"/>
            </a:pPr>
            <a:r>
              <a:rPr lang="en-US" dirty="0">
                <a:solidFill>
                  <a:srgbClr val="A6B727"/>
                </a:solidFill>
              </a:rPr>
              <a:t>Frequency of updates</a:t>
            </a:r>
          </a:p>
          <a:p>
            <a:pPr marL="731520" lvl="2" indent="-182880" defTabSz="914400">
              <a:lnSpc>
                <a:spcPct val="90000"/>
              </a:lnSpc>
              <a:spcBef>
                <a:spcPts val="200"/>
              </a:spcBef>
              <a:spcAft>
                <a:spcPts val="400"/>
              </a:spcAft>
              <a:buClr>
                <a:srgbClr val="A6B727"/>
              </a:buClr>
              <a:buSzPct val="80000"/>
              <a:buFont typeface="Corbel" pitchFamily="34" charset="0"/>
              <a:buChar char="•"/>
            </a:pPr>
            <a:r>
              <a:rPr lang="en-US" dirty="0" smtClean="0">
                <a:solidFill>
                  <a:srgbClr val="A6B727"/>
                </a:solidFill>
              </a:rPr>
              <a:t>Responsiveness to bug reports</a:t>
            </a:r>
          </a:p>
          <a:p>
            <a:pPr marL="731520" lvl="2" indent="-182880" defTabSz="914400">
              <a:lnSpc>
                <a:spcPct val="90000"/>
              </a:lnSpc>
              <a:spcBef>
                <a:spcPts val="200"/>
              </a:spcBef>
              <a:spcAft>
                <a:spcPts val="400"/>
              </a:spcAft>
              <a:buClr>
                <a:srgbClr val="A6B727"/>
              </a:buClr>
              <a:buSzPct val="80000"/>
              <a:buFont typeface="Corbel" pitchFamily="34" charset="0"/>
              <a:buChar char="•"/>
            </a:pPr>
            <a:r>
              <a:rPr lang="en-US" dirty="0" smtClean="0">
                <a:solidFill>
                  <a:srgbClr val="A6B727"/>
                </a:solidFill>
              </a:rPr>
              <a:t>Number of developers</a:t>
            </a:r>
          </a:p>
          <a:p>
            <a:pPr marL="731520" lvl="2" indent="-182880" defTabSz="914400">
              <a:lnSpc>
                <a:spcPct val="90000"/>
              </a:lnSpc>
              <a:spcBef>
                <a:spcPts val="200"/>
              </a:spcBef>
              <a:spcAft>
                <a:spcPts val="400"/>
              </a:spcAft>
              <a:buClr>
                <a:srgbClr val="A6B727"/>
              </a:buClr>
              <a:buSzPct val="80000"/>
              <a:buFont typeface="Corbel" pitchFamily="34" charset="0"/>
              <a:buChar char="•"/>
            </a:pPr>
            <a:r>
              <a:rPr lang="en-US" dirty="0" smtClean="0">
                <a:solidFill>
                  <a:srgbClr val="A6B727"/>
                </a:solidFill>
              </a:rPr>
              <a:t>Documentation, roadmaps, etc.</a:t>
            </a:r>
            <a:endParaRPr lang="en-US" dirty="0">
              <a:solidFill>
                <a:srgbClr val="A6B727"/>
              </a:solidFill>
            </a:endParaRPr>
          </a:p>
          <a:p>
            <a:endParaRPr lang="en-US" sz="2000" dirty="0" smtClean="0">
              <a:solidFill>
                <a:schemeClr val="accent1"/>
              </a:solidFill>
            </a:endParaRPr>
          </a:p>
          <a:p>
            <a:endParaRPr lang="en-US" dirty="0"/>
          </a:p>
        </p:txBody>
      </p:sp>
    </p:spTree>
    <p:extLst>
      <p:ext uri="{BB962C8B-B14F-4D97-AF65-F5344CB8AC3E}">
        <p14:creationId xmlns:p14="http://schemas.microsoft.com/office/powerpoint/2010/main" val="42025930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Checking for </a:t>
            </a:r>
            <a:r>
              <a:rPr lang="en-US" dirty="0" smtClean="0"/>
              <a:t>Project Fit</a:t>
            </a:r>
            <a:endParaRPr lang="en-US" dirty="0"/>
          </a:p>
        </p:txBody>
      </p:sp>
      <p:pic>
        <p:nvPicPr>
          <p:cNvPr id="4" name="Content Placeholder 3"/>
          <p:cNvPicPr>
            <a:picLocks noGrp="1" noChangeAspect="1"/>
          </p:cNvPicPr>
          <p:nvPr>
            <p:ph idx="1"/>
          </p:nvPr>
        </p:nvPicPr>
        <p:blipFill>
          <a:blip r:embed="rId3"/>
          <a:stretch>
            <a:fillRect/>
          </a:stretch>
        </p:blipFill>
        <p:spPr>
          <a:xfrm>
            <a:off x="1314168" y="1965960"/>
            <a:ext cx="9533184" cy="4057767"/>
          </a:xfrm>
          <a:prstGeom prst="rect">
            <a:avLst/>
          </a:prstGeom>
        </p:spPr>
      </p:pic>
      <p:sp>
        <p:nvSpPr>
          <p:cNvPr id="5" name="Rectangle 4"/>
          <p:cNvSpPr/>
          <p:nvPr/>
        </p:nvSpPr>
        <p:spPr>
          <a:xfrm>
            <a:off x="1314168" y="1965960"/>
            <a:ext cx="2371712" cy="2870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07402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Open Source</a:t>
            </a:r>
            <a:endParaRPr lang="en-US" dirty="0"/>
          </a:p>
        </p:txBody>
      </p:sp>
      <p:sp>
        <p:nvSpPr>
          <p:cNvPr id="5" name="Text Placeholder 4"/>
          <p:cNvSpPr>
            <a:spLocks noGrp="1"/>
          </p:cNvSpPr>
          <p:nvPr>
            <p:ph type="body" idx="1"/>
          </p:nvPr>
        </p:nvSpPr>
        <p:spPr/>
        <p:txBody>
          <a:bodyPr>
            <a:normAutofit/>
          </a:bodyPr>
          <a:lstStyle/>
          <a:p>
            <a:r>
              <a:rPr lang="en-US" sz="4800" dirty="0" smtClean="0"/>
              <a:t>The Basics</a:t>
            </a:r>
            <a:endParaRPr lang="en-US" sz="4800" dirty="0"/>
          </a:p>
        </p:txBody>
      </p:sp>
    </p:spTree>
    <p:extLst>
      <p:ext uri="{BB962C8B-B14F-4D97-AF65-F5344CB8AC3E}">
        <p14:creationId xmlns:p14="http://schemas.microsoft.com/office/powerpoint/2010/main" val="907196913"/>
      </p:ext>
    </p:extLst>
  </p:cSld>
  <p:clrMapOvr>
    <a:masterClrMapping/>
  </p:clrMapOvr>
  <mc:AlternateContent xmlns:mc="http://schemas.openxmlformats.org/markup-compatibility/2006">
    <mc:Choice xmlns:p14="http://schemas.microsoft.com/office/powerpoint/2010/main" Requires="p14">
      <p:transition spd="slow" p14:dur="2000" advTm="11337"/>
    </mc:Choice>
    <mc:Fallback>
      <p:transition spd="slow" advTm="11337"/>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Checking for Project Maturity</a:t>
            </a:r>
            <a:endParaRPr lang="en-US" dirty="0"/>
          </a:p>
        </p:txBody>
      </p:sp>
      <p:sp>
        <p:nvSpPr>
          <p:cNvPr id="3" name="Content Placeholder 2"/>
          <p:cNvSpPr>
            <a:spLocks noGrp="1"/>
          </p:cNvSpPr>
          <p:nvPr>
            <p:ph idx="1"/>
          </p:nvPr>
        </p:nvSpPr>
        <p:spPr/>
        <p:txBody>
          <a:bodyPr>
            <a:normAutofit fontScale="92500"/>
          </a:bodyPr>
          <a:lstStyle/>
          <a:p>
            <a:r>
              <a:rPr lang="en-US" dirty="0" err="1" smtClean="0"/>
              <a:t>Stol</a:t>
            </a:r>
            <a:r>
              <a:rPr lang="en-US" dirty="0" smtClean="0"/>
              <a:t> and Babar (2010) found 20 different assessment frameworks/models/methodologies.</a:t>
            </a:r>
          </a:p>
          <a:p>
            <a:endParaRPr lang="en-US" dirty="0"/>
          </a:p>
          <a:p>
            <a:r>
              <a:rPr lang="en-US" dirty="0" smtClean="0"/>
              <a:t>Some can be hard to hunt down, especially if they are older or were produced by a corporation.</a:t>
            </a:r>
          </a:p>
          <a:p>
            <a:endParaRPr lang="en-US" dirty="0"/>
          </a:p>
          <a:p>
            <a:r>
              <a:rPr lang="en-US" dirty="0" smtClean="0"/>
              <a:t>Pay attention to what, exactly, the model is assessing, and who its intended users are.</a:t>
            </a:r>
            <a:endParaRPr lang="en-US" dirty="0" smtClean="0"/>
          </a:p>
          <a:p>
            <a:endParaRPr lang="en-US" dirty="0"/>
          </a:p>
          <a:p>
            <a:r>
              <a:rPr lang="en-US" dirty="0" smtClean="0"/>
              <a:t>When choosing a model to use for assessment, consider how easy it is to use and what its purpose is.</a:t>
            </a:r>
            <a:endParaRPr lang="en-US" dirty="0"/>
          </a:p>
        </p:txBody>
      </p:sp>
    </p:spTree>
    <p:extLst>
      <p:ext uri="{BB962C8B-B14F-4D97-AF65-F5344CB8AC3E}">
        <p14:creationId xmlns:p14="http://schemas.microsoft.com/office/powerpoint/2010/main" val="10938940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Acronym Soup, Redux</a:t>
            </a:r>
            <a:endParaRPr lang="en-US" dirty="0"/>
          </a:p>
        </p:txBody>
      </p:sp>
      <p:sp>
        <p:nvSpPr>
          <p:cNvPr id="3" name="Content Placeholder 2"/>
          <p:cNvSpPr>
            <a:spLocks noGrp="1"/>
          </p:cNvSpPr>
          <p:nvPr>
            <p:ph idx="1"/>
          </p:nvPr>
        </p:nvSpPr>
        <p:spPr/>
        <p:txBody>
          <a:bodyPr>
            <a:normAutofit fontScale="92500" lnSpcReduction="20000"/>
          </a:bodyPr>
          <a:lstStyle/>
          <a:p>
            <a:r>
              <a:rPr lang="en-US" dirty="0"/>
              <a:t>Capgemini OMM</a:t>
            </a:r>
          </a:p>
          <a:p>
            <a:r>
              <a:rPr lang="en-US" dirty="0"/>
              <a:t>OSMM</a:t>
            </a:r>
          </a:p>
          <a:p>
            <a:r>
              <a:rPr lang="en-US" dirty="0" err="1"/>
              <a:t>OpenBRR</a:t>
            </a:r>
            <a:endParaRPr lang="en-US" dirty="0"/>
          </a:p>
          <a:p>
            <a:r>
              <a:rPr lang="en-US" dirty="0"/>
              <a:t>QSOS</a:t>
            </a:r>
          </a:p>
          <a:p>
            <a:r>
              <a:rPr lang="en-US" dirty="0"/>
              <a:t>OITOS</a:t>
            </a:r>
          </a:p>
          <a:p>
            <a:r>
              <a:rPr lang="en-US" dirty="0"/>
              <a:t>FOCSE</a:t>
            </a:r>
          </a:p>
          <a:p>
            <a:r>
              <a:rPr lang="en-US" dirty="0" err="1"/>
              <a:t>OpenBQR</a:t>
            </a:r>
            <a:endParaRPr lang="en-US" dirty="0"/>
          </a:p>
          <a:p>
            <a:r>
              <a:rPr lang="en-US" dirty="0"/>
              <a:t>SQO-OSS</a:t>
            </a:r>
          </a:p>
          <a:p>
            <a:r>
              <a:rPr lang="en-US" dirty="0" err="1"/>
              <a:t>OpenSource</a:t>
            </a:r>
            <a:r>
              <a:rPr lang="en-US" dirty="0"/>
              <a:t> Maturity Model (OMM)</a:t>
            </a:r>
          </a:p>
          <a:p>
            <a:r>
              <a:rPr lang="en-US" dirty="0" err="1"/>
              <a:t>QualiPSO</a:t>
            </a:r>
            <a:r>
              <a:rPr lang="en-US" dirty="0"/>
              <a:t> OMM</a:t>
            </a:r>
          </a:p>
          <a:p>
            <a:endParaRPr lang="en-US" dirty="0"/>
          </a:p>
        </p:txBody>
      </p:sp>
    </p:spTree>
    <p:extLst>
      <p:ext uri="{BB962C8B-B14F-4D97-AF65-F5344CB8AC3E}">
        <p14:creationId xmlns:p14="http://schemas.microsoft.com/office/powerpoint/2010/main" val="34172336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QualiPSO’s</a:t>
            </a:r>
            <a:r>
              <a:rPr lang="en-US" dirty="0" smtClean="0"/>
              <a:t> OMM (Open Maturity Model)</a:t>
            </a:r>
            <a:endParaRPr lang="en-US" dirty="0"/>
          </a:p>
        </p:txBody>
      </p:sp>
      <p:sp>
        <p:nvSpPr>
          <p:cNvPr id="3" name="Content Placeholder 2"/>
          <p:cNvSpPr>
            <a:spLocks noGrp="1"/>
          </p:cNvSpPr>
          <p:nvPr>
            <p:ph idx="1"/>
          </p:nvPr>
        </p:nvSpPr>
        <p:spPr/>
        <p:txBody>
          <a:bodyPr/>
          <a:lstStyle/>
          <a:p>
            <a:r>
              <a:rPr lang="en-US" dirty="0" err="1" smtClean="0"/>
              <a:t>QualiPSO</a:t>
            </a:r>
            <a:r>
              <a:rPr lang="en-US" dirty="0" smtClean="0"/>
              <a:t> – EU project (2006-2010), aimed to improve quality of OSS production.</a:t>
            </a:r>
          </a:p>
          <a:p>
            <a:endParaRPr lang="en-US" dirty="0"/>
          </a:p>
          <a:p>
            <a:r>
              <a:rPr lang="en-US" dirty="0" smtClean="0"/>
              <a:t>OMM can be used by developers of new OSS projects </a:t>
            </a:r>
            <a:r>
              <a:rPr lang="en-US" b="1" dirty="0" smtClean="0"/>
              <a:t>or</a:t>
            </a:r>
            <a:r>
              <a:rPr lang="en-US" dirty="0" smtClean="0"/>
              <a:t> by end-users.</a:t>
            </a:r>
          </a:p>
          <a:p>
            <a:endParaRPr lang="en-US" dirty="0"/>
          </a:p>
          <a:p>
            <a:r>
              <a:rPr lang="en-US" dirty="0"/>
              <a:t>Available online at </a:t>
            </a:r>
            <a:r>
              <a:rPr lang="en-US" dirty="0">
                <a:hlinkClick r:id="rId3"/>
              </a:rPr>
              <a:t>http://qualipso.icmc.usp.br/OMM</a:t>
            </a:r>
            <a:r>
              <a:rPr lang="en-US" dirty="0" smtClean="0">
                <a:hlinkClick r:id="rId3"/>
              </a:rPr>
              <a:t>/</a:t>
            </a:r>
            <a:endParaRPr lang="en-US" dirty="0" smtClean="0"/>
          </a:p>
          <a:p>
            <a:endParaRPr lang="en-US" dirty="0"/>
          </a:p>
          <a:p>
            <a:r>
              <a:rPr lang="en-US" dirty="0" smtClean="0"/>
              <a:t>If you can’t find all the information you need, you can do a partial assessment.</a:t>
            </a:r>
            <a:endParaRPr lang="en-US" dirty="0"/>
          </a:p>
        </p:txBody>
      </p:sp>
    </p:spTree>
    <p:extLst>
      <p:ext uri="{BB962C8B-B14F-4D97-AF65-F5344CB8AC3E}">
        <p14:creationId xmlns:p14="http://schemas.microsoft.com/office/powerpoint/2010/main" val="33181879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OMM Basics</a:t>
            </a:r>
            <a:endParaRPr lang="en-US" dirty="0"/>
          </a:p>
        </p:txBody>
      </p:sp>
      <p:sp>
        <p:nvSpPr>
          <p:cNvPr id="3" name="Content Placeholder 2"/>
          <p:cNvSpPr>
            <a:spLocks noGrp="1"/>
          </p:cNvSpPr>
          <p:nvPr>
            <p:ph idx="1"/>
          </p:nvPr>
        </p:nvSpPr>
        <p:spPr/>
        <p:txBody>
          <a:bodyPr>
            <a:normAutofit lnSpcReduction="10000"/>
          </a:bodyPr>
          <a:lstStyle/>
          <a:p>
            <a:r>
              <a:rPr lang="en-US" dirty="0" smtClean="0"/>
              <a:t>Assess OSS project’s maturity at one of three levels: Basic, Intermediate, Advanced.</a:t>
            </a:r>
          </a:p>
          <a:p>
            <a:endParaRPr lang="en-US" dirty="0"/>
          </a:p>
          <a:p>
            <a:r>
              <a:rPr lang="en-US" dirty="0" smtClean="0"/>
              <a:t>Each level has a number of Trustworthy Elements (TWEs), which check things like documentation, roadmaps, number of commits and bug reports, etc.</a:t>
            </a:r>
          </a:p>
          <a:p>
            <a:endParaRPr lang="en-US" dirty="0"/>
          </a:p>
          <a:p>
            <a:r>
              <a:rPr lang="en-US" dirty="0" smtClean="0"/>
              <a:t>TWEs are further broken down into “</a:t>
            </a:r>
            <a:r>
              <a:rPr lang="en-US" dirty="0" err="1" smtClean="0"/>
              <a:t>LookFors</a:t>
            </a:r>
            <a:r>
              <a:rPr lang="en-US" dirty="0" smtClean="0"/>
              <a:t>”—things to find as evidence of whether a project has implemented the TWE or not.</a:t>
            </a:r>
          </a:p>
          <a:p>
            <a:endParaRPr lang="en-US" dirty="0"/>
          </a:p>
          <a:p>
            <a:r>
              <a:rPr lang="en-US" dirty="0" smtClean="0"/>
              <a:t>Number of fully implemented TWEs provides a rating of project’s maturity.</a:t>
            </a:r>
            <a:endParaRPr lang="en-US" dirty="0"/>
          </a:p>
        </p:txBody>
      </p:sp>
    </p:spTree>
    <p:extLst>
      <p:ext uri="{BB962C8B-B14F-4D97-AF65-F5344CB8AC3E}">
        <p14:creationId xmlns:p14="http://schemas.microsoft.com/office/powerpoint/2010/main" val="33383751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Assessment </a:t>
            </a:r>
            <a:r>
              <a:rPr lang="en-US" dirty="0" smtClean="0"/>
              <a:t>(</a:t>
            </a:r>
            <a:r>
              <a:rPr lang="en-US" dirty="0" err="1" smtClean="0"/>
              <a:t>Ambra</a:t>
            </a:r>
            <a:r>
              <a:rPr lang="en-US" dirty="0" smtClean="0"/>
              <a:t>, </a:t>
            </a:r>
            <a:r>
              <a:rPr lang="en-US" dirty="0" smtClean="0"/>
              <a:t>OMM)</a:t>
            </a:r>
            <a:endParaRPr lang="en-US" dirty="0"/>
          </a:p>
        </p:txBody>
      </p:sp>
      <p:pic>
        <p:nvPicPr>
          <p:cNvPr id="6" name="Content Placeholder 5"/>
          <p:cNvPicPr>
            <a:picLocks noGrp="1" noChangeAspect="1"/>
          </p:cNvPicPr>
          <p:nvPr>
            <p:ph idx="1"/>
          </p:nvPr>
        </p:nvPicPr>
        <p:blipFill>
          <a:blip r:embed="rId3"/>
          <a:stretch>
            <a:fillRect/>
          </a:stretch>
        </p:blipFill>
        <p:spPr>
          <a:xfrm>
            <a:off x="3167407" y="1967065"/>
            <a:ext cx="5778630" cy="4653520"/>
          </a:xfrm>
          <a:prstGeom prst="rect">
            <a:avLst/>
          </a:prstGeom>
        </p:spPr>
      </p:pic>
    </p:spTree>
    <p:extLst>
      <p:ext uri="{BB962C8B-B14F-4D97-AF65-F5344CB8AC3E}">
        <p14:creationId xmlns:p14="http://schemas.microsoft.com/office/powerpoint/2010/main" val="21507448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Assessment </a:t>
            </a:r>
            <a:r>
              <a:rPr lang="en-US" dirty="0" smtClean="0"/>
              <a:t>(</a:t>
            </a:r>
            <a:r>
              <a:rPr lang="en-US" dirty="0" err="1" smtClean="0"/>
              <a:t>Ambra</a:t>
            </a:r>
            <a:r>
              <a:rPr lang="en-US" dirty="0" smtClean="0"/>
              <a:t>, </a:t>
            </a:r>
            <a:r>
              <a:rPr lang="en-US" dirty="0" smtClean="0"/>
              <a:t>OMM)</a:t>
            </a:r>
            <a:endParaRPr lang="en-US" dirty="0"/>
          </a:p>
        </p:txBody>
      </p:sp>
      <p:pic>
        <p:nvPicPr>
          <p:cNvPr id="5" name="Content Placeholder 4"/>
          <p:cNvPicPr>
            <a:picLocks noGrp="1" noChangeAspect="1"/>
          </p:cNvPicPr>
          <p:nvPr>
            <p:ph idx="1"/>
          </p:nvPr>
        </p:nvPicPr>
        <p:blipFill>
          <a:blip r:embed="rId3"/>
          <a:stretch>
            <a:fillRect/>
          </a:stretch>
        </p:blipFill>
        <p:spPr>
          <a:xfrm>
            <a:off x="2884601" y="2057399"/>
            <a:ext cx="6363093" cy="4539063"/>
          </a:xfrm>
          <a:prstGeom prst="rect">
            <a:avLst/>
          </a:prstGeom>
        </p:spPr>
      </p:pic>
    </p:spTree>
    <p:extLst>
      <p:ext uri="{BB962C8B-B14F-4D97-AF65-F5344CB8AC3E}">
        <p14:creationId xmlns:p14="http://schemas.microsoft.com/office/powerpoint/2010/main" val="21523120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Assessment </a:t>
            </a:r>
            <a:r>
              <a:rPr lang="en-US" dirty="0" smtClean="0"/>
              <a:t>(</a:t>
            </a:r>
            <a:r>
              <a:rPr lang="en-US" dirty="0" err="1" smtClean="0"/>
              <a:t>Ambra</a:t>
            </a:r>
            <a:r>
              <a:rPr lang="en-US" dirty="0" smtClean="0"/>
              <a:t>, </a:t>
            </a:r>
            <a:r>
              <a:rPr lang="en-US" dirty="0" smtClean="0"/>
              <a:t>OMM)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16344484"/>
              </p:ext>
            </p:extLst>
          </p:nvPr>
        </p:nvGraphicFramePr>
        <p:xfrm>
          <a:off x="1143001" y="1875935"/>
          <a:ext cx="9875519" cy="4156384"/>
        </p:xfrm>
        <a:graphic>
          <a:graphicData uri="http://schemas.openxmlformats.org/drawingml/2006/table">
            <a:tbl>
              <a:tblPr/>
              <a:tblGrid>
                <a:gridCol w="1964327"/>
                <a:gridCol w="950813"/>
                <a:gridCol w="1315137"/>
                <a:gridCol w="1216058"/>
                <a:gridCol w="1517716"/>
                <a:gridCol w="1627267"/>
                <a:gridCol w="1284201"/>
              </a:tblGrid>
              <a:tr h="504825">
                <a:tc>
                  <a:txBody>
                    <a:bodyPr/>
                    <a:lstStyle/>
                    <a:p>
                      <a:pPr algn="ctr" rtl="0" fontAlgn="b"/>
                      <a:r>
                        <a:rPr lang="en-US" sz="1400" b="1" dirty="0">
                          <a:effectLst/>
                        </a:rPr>
                        <a:t>Trustworthy Element</a:t>
                      </a:r>
                    </a:p>
                  </a:txBody>
                  <a:tcPr marL="5916" marR="5916" marT="3944" marB="394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rtl="0" fontAlgn="b"/>
                      <a:r>
                        <a:rPr lang="en-US" sz="1400" b="1" dirty="0">
                          <a:effectLst/>
                        </a:rPr>
                        <a:t>Rating</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rtl="0" fontAlgn="b"/>
                      <a:r>
                        <a:rPr lang="en-US" sz="1400" b="1" dirty="0">
                          <a:effectLst/>
                        </a:rPr>
                        <a:t>Total number of practices</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rtl="0" fontAlgn="b"/>
                      <a:r>
                        <a:rPr lang="en-US" sz="1400" b="1" dirty="0">
                          <a:effectLst/>
                        </a:rPr>
                        <a:t>Fully Implemented Practices</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rtl="0" fontAlgn="b"/>
                      <a:r>
                        <a:rPr lang="en-US" sz="1400" b="1" dirty="0">
                          <a:effectLst/>
                        </a:rPr>
                        <a:t>Partially Implemented Practices</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rtl="0" fontAlgn="b"/>
                      <a:r>
                        <a:rPr lang="en-US" sz="1400" b="1" dirty="0">
                          <a:effectLst/>
                        </a:rPr>
                        <a:t>Not Implemented Practices</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rtl="0" fontAlgn="b"/>
                      <a:r>
                        <a:rPr lang="en-US" sz="1400" b="1" dirty="0">
                          <a:effectLst/>
                        </a:rPr>
                        <a:t>Practices not Rated</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r>
              <a:tr h="149870">
                <a:tc>
                  <a:txBody>
                    <a:bodyPr/>
                    <a:lstStyle/>
                    <a:p>
                      <a:pPr rtl="0" fontAlgn="b"/>
                      <a:r>
                        <a:rPr lang="en-US" sz="1400" b="1" dirty="0">
                          <a:effectLst/>
                        </a:rPr>
                        <a:t>Overall Rating</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ctr" rtl="0" fontAlgn="b"/>
                      <a:r>
                        <a:rPr lang="en-US" sz="1400" b="1" dirty="0">
                          <a:effectLst/>
                        </a:rPr>
                        <a:t>58.97%</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79</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23</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5</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11</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40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78879">
                <a:tc>
                  <a:txBody>
                    <a:bodyPr/>
                    <a:lstStyle/>
                    <a:p>
                      <a:pPr rtl="0" fontAlgn="b"/>
                      <a:r>
                        <a:rPr lang="en-US" sz="1400" b="1" dirty="0">
                          <a:effectLst/>
                        </a:rPr>
                        <a:t>Licenses</a:t>
                      </a:r>
                    </a:p>
                  </a:txBody>
                  <a:tcPr marL="5916" marR="5916" marT="3944" marB="394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ctr" rtl="0" fontAlgn="b"/>
                      <a:r>
                        <a:rPr lang="en-US" sz="1400">
                          <a:effectLst/>
                        </a:rPr>
                        <a:t>2.87</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9</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7</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1</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1</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220861">
                <a:tc>
                  <a:txBody>
                    <a:bodyPr/>
                    <a:lstStyle/>
                    <a:p>
                      <a:pPr rtl="0" fontAlgn="b"/>
                      <a:r>
                        <a:rPr lang="en-US" sz="1400" b="1">
                          <a:effectLst/>
                        </a:rPr>
                        <a:t>Product Documentation</a:t>
                      </a:r>
                    </a:p>
                  </a:txBody>
                  <a:tcPr marL="5916" marR="5916" marT="3944" marB="394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ctr" rtl="0" fontAlgn="b"/>
                      <a:r>
                        <a:rPr lang="en-US" sz="1400" dirty="0">
                          <a:effectLst/>
                        </a:rPr>
                        <a:t>2.14</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9</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4</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3</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2</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291852">
                <a:tc>
                  <a:txBody>
                    <a:bodyPr/>
                    <a:lstStyle/>
                    <a:p>
                      <a:pPr rtl="0" fontAlgn="b"/>
                      <a:r>
                        <a:rPr lang="en-US" sz="1400" b="1">
                          <a:effectLst/>
                        </a:rPr>
                        <a:t>Configuration Management</a:t>
                      </a:r>
                    </a:p>
                  </a:txBody>
                  <a:tcPr marL="5916" marR="5916" marT="3944" marB="394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ctr" rtl="0" fontAlgn="b"/>
                      <a:r>
                        <a:rPr lang="en-US" sz="1400">
                          <a:effectLst/>
                        </a:rPr>
                        <a:t>1.8</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10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1</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2</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2</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5</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149870">
                <a:tc>
                  <a:txBody>
                    <a:bodyPr/>
                    <a:lstStyle/>
                    <a:p>
                      <a:pPr rtl="0" fontAlgn="b"/>
                      <a:r>
                        <a:rPr lang="en-US" sz="1400" b="1">
                          <a:effectLst/>
                        </a:rPr>
                        <a:t>Environment</a:t>
                      </a:r>
                    </a:p>
                  </a:txBody>
                  <a:tcPr marL="5916" marR="5916" marT="3944" marB="394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ctr" rtl="0" fontAlgn="b"/>
                      <a:r>
                        <a:rPr lang="en-US" sz="1400">
                          <a:effectLst/>
                        </a:rPr>
                        <a:t>3</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6</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3</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3</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291852">
                <a:tc>
                  <a:txBody>
                    <a:bodyPr/>
                    <a:lstStyle/>
                    <a:p>
                      <a:pPr rtl="0" fontAlgn="b"/>
                      <a:r>
                        <a:rPr lang="en-US" sz="1400" b="1">
                          <a:effectLst/>
                        </a:rPr>
                        <a:t>Maintainability and Stability</a:t>
                      </a:r>
                    </a:p>
                  </a:txBody>
                  <a:tcPr marL="5916" marR="5916" marT="3944" marB="394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ctr" rtl="0" fontAlgn="b"/>
                      <a:r>
                        <a:rPr lang="en-US" sz="1400">
                          <a:effectLst/>
                        </a:rPr>
                        <a:t>1.25</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6</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1</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3</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2</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362843">
                <a:tc>
                  <a:txBody>
                    <a:bodyPr/>
                    <a:lstStyle/>
                    <a:p>
                      <a:pPr rtl="0" fontAlgn="b"/>
                      <a:r>
                        <a:rPr lang="en-US" sz="1400" b="1">
                          <a:effectLst/>
                        </a:rPr>
                        <a:t>Number of commits and bug reports</a:t>
                      </a:r>
                    </a:p>
                  </a:txBody>
                  <a:tcPr marL="5916" marR="5916" marT="3944" marB="394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ctr" rtl="0" fontAlgn="b"/>
                      <a:r>
                        <a:rPr lang="en-US" sz="1400">
                          <a:effectLst/>
                        </a:rPr>
                        <a:t>3</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5</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5</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362843">
                <a:tc>
                  <a:txBody>
                    <a:bodyPr/>
                    <a:lstStyle/>
                    <a:p>
                      <a:pPr rtl="0" fontAlgn="b"/>
                      <a:r>
                        <a:rPr lang="en-US" sz="1400" b="1">
                          <a:effectLst/>
                        </a:rPr>
                        <a:t>Quality of Testing Procedures</a:t>
                      </a:r>
                    </a:p>
                  </a:txBody>
                  <a:tcPr marL="5916" marR="5916" marT="3944" marB="394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10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10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70E36A"/>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149870">
                <a:tc>
                  <a:txBody>
                    <a:bodyPr/>
                    <a:lstStyle/>
                    <a:p>
                      <a:pPr rtl="0" fontAlgn="b"/>
                      <a:r>
                        <a:rPr lang="en-US" sz="1400" b="1">
                          <a:effectLst/>
                        </a:rPr>
                        <a:t>Standards</a:t>
                      </a:r>
                    </a:p>
                  </a:txBody>
                  <a:tcPr marL="5916" marR="5916" marT="3944" marB="394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ctr" rtl="0" fontAlgn="b"/>
                      <a:r>
                        <a:rPr lang="en-US" sz="1400">
                          <a:effectLst/>
                        </a:rPr>
                        <a:t>2.75</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8</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3</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1</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4</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220861">
                <a:tc>
                  <a:txBody>
                    <a:bodyPr/>
                    <a:lstStyle/>
                    <a:p>
                      <a:pPr rtl="0" fontAlgn="b"/>
                      <a:r>
                        <a:rPr lang="en-US" sz="1400" b="1">
                          <a:effectLst/>
                        </a:rPr>
                        <a:t>Requirements</a:t>
                      </a:r>
                    </a:p>
                  </a:txBody>
                  <a:tcPr marL="5916" marR="5916" marT="3944" marB="394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4</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4</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90906B"/>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220861">
                <a:tc>
                  <a:txBody>
                    <a:bodyPr/>
                    <a:lstStyle/>
                    <a:p>
                      <a:pPr rtl="0" fontAlgn="b"/>
                      <a:r>
                        <a:rPr lang="en-US" sz="1400" b="1">
                          <a:effectLst/>
                        </a:rPr>
                        <a:t>Project Planning</a:t>
                      </a:r>
                    </a:p>
                  </a:txBody>
                  <a:tcPr marL="5916" marR="5916" marT="3944" marB="394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9</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9</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70626B"/>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78879">
                <a:tc>
                  <a:txBody>
                    <a:bodyPr/>
                    <a:lstStyle/>
                    <a:p>
                      <a:pPr rtl="0" fontAlgn="b"/>
                      <a:r>
                        <a:rPr lang="en-US" sz="1400" b="1">
                          <a:effectLst/>
                        </a:rPr>
                        <a:t>Roadmap</a:t>
                      </a:r>
                    </a:p>
                  </a:txBody>
                  <a:tcPr marL="5916" marR="5916" marT="3944" marB="394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ctr" rtl="0" fontAlgn="b"/>
                      <a:r>
                        <a:rPr lang="en-US" sz="1400">
                          <a:effectLst/>
                        </a:rPr>
                        <a:t>1</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3</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a:effectLst/>
                        </a:rPr>
                        <a:t>3</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ctr" rtl="0" fontAlgn="b"/>
                      <a:r>
                        <a:rPr lang="en-US" sz="1400" dirty="0">
                          <a:effectLst/>
                        </a:rPr>
                        <a:t>0</a:t>
                      </a:r>
                    </a:p>
                  </a:txBody>
                  <a:tcPr marL="5916" marR="5916" marT="3944" marB="394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242752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Assessment (OJS, OMM)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73869826"/>
              </p:ext>
            </p:extLst>
          </p:nvPr>
        </p:nvGraphicFramePr>
        <p:xfrm>
          <a:off x="1143002" y="2057399"/>
          <a:ext cx="9875519" cy="4571026"/>
        </p:xfrm>
        <a:graphic>
          <a:graphicData uri="http://schemas.openxmlformats.org/drawingml/2006/table">
            <a:tbl>
              <a:tblPr/>
              <a:tblGrid>
                <a:gridCol w="1682309"/>
                <a:gridCol w="1232833"/>
                <a:gridCol w="1232833"/>
                <a:gridCol w="1232833"/>
                <a:gridCol w="1232833"/>
                <a:gridCol w="1977673"/>
                <a:gridCol w="1284205"/>
              </a:tblGrid>
              <a:tr h="692950">
                <a:tc>
                  <a:txBody>
                    <a:bodyPr/>
                    <a:lstStyle/>
                    <a:p>
                      <a:pPr algn="ctr" rtl="0" fontAlgn="b"/>
                      <a:r>
                        <a:rPr lang="en-US" sz="1400" b="1" dirty="0">
                          <a:effectLst/>
                        </a:rPr>
                        <a:t>Trustworthy Element</a:t>
                      </a:r>
                    </a:p>
                  </a:txBody>
                  <a:tcPr marL="8121" marR="8121" marT="5414" marB="541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rtl="0" fontAlgn="b"/>
                      <a:r>
                        <a:rPr lang="en-US" sz="1400" b="1" dirty="0">
                          <a:effectLst/>
                        </a:rPr>
                        <a:t>Rating</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rtl="0" fontAlgn="b"/>
                      <a:r>
                        <a:rPr lang="en-US" sz="1400" b="1">
                          <a:effectLst/>
                        </a:rPr>
                        <a:t>Total number of practices</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rtl="0" fontAlgn="b"/>
                      <a:r>
                        <a:rPr lang="en-US" sz="1400" b="1">
                          <a:effectLst/>
                        </a:rPr>
                        <a:t>Fully Implemented Practices</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rtl="0" fontAlgn="b"/>
                      <a:r>
                        <a:rPr lang="en-US" sz="1400" b="1">
                          <a:effectLst/>
                        </a:rPr>
                        <a:t>Partially Implemented Practices</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rtl="0" fontAlgn="b"/>
                      <a:r>
                        <a:rPr lang="en-US" sz="1400" b="1">
                          <a:effectLst/>
                        </a:rPr>
                        <a:t>Not Implemented Practices</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c>
                  <a:txBody>
                    <a:bodyPr/>
                    <a:lstStyle/>
                    <a:p>
                      <a:pPr algn="ctr" rtl="0" fontAlgn="b"/>
                      <a:r>
                        <a:rPr lang="en-US" sz="1400" b="1" dirty="0">
                          <a:effectLst/>
                        </a:rPr>
                        <a:t>Practices not Rated</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chemeClr val="bg1">
                        <a:lumMod val="95000"/>
                      </a:schemeClr>
                    </a:solidFill>
                  </a:tcPr>
                </a:tc>
              </a:tr>
              <a:tr h="205720">
                <a:tc>
                  <a:txBody>
                    <a:bodyPr/>
                    <a:lstStyle/>
                    <a:p>
                      <a:pPr rtl="0" fontAlgn="b"/>
                      <a:r>
                        <a:rPr lang="en-US" sz="1400" b="1">
                          <a:effectLst/>
                        </a:rPr>
                        <a:t>Overall Rating</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r" rtl="0" fontAlgn="b"/>
                      <a:r>
                        <a:rPr lang="en-US" sz="1400" b="1" dirty="0">
                          <a:effectLst/>
                        </a:rPr>
                        <a:t>89.66%</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dirty="0">
                          <a:effectLst/>
                        </a:rPr>
                        <a:t>78</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52</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5</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1</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20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108273">
                <a:tc>
                  <a:txBody>
                    <a:bodyPr/>
                    <a:lstStyle/>
                    <a:p>
                      <a:pPr rtl="0" fontAlgn="b"/>
                      <a:r>
                        <a:rPr lang="en-US" sz="1400" b="1">
                          <a:effectLst/>
                        </a:rPr>
                        <a:t>Licenses</a:t>
                      </a:r>
                    </a:p>
                  </a:txBody>
                  <a:tcPr marL="8121" marR="8121" marT="5414" marB="541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r" rtl="0" fontAlgn="b"/>
                      <a:r>
                        <a:rPr lang="en-US" sz="1400">
                          <a:effectLst/>
                        </a:rPr>
                        <a:t>3</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dirty="0">
                          <a:effectLst/>
                        </a:rPr>
                        <a:t>9</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9</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303166">
                <a:tc>
                  <a:txBody>
                    <a:bodyPr/>
                    <a:lstStyle/>
                    <a:p>
                      <a:pPr rtl="0" fontAlgn="b"/>
                      <a:r>
                        <a:rPr lang="en-US" sz="1400" b="1">
                          <a:effectLst/>
                        </a:rPr>
                        <a:t>Product Documentation</a:t>
                      </a:r>
                    </a:p>
                  </a:txBody>
                  <a:tcPr marL="8121" marR="8121" marT="5414" marB="541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r" rtl="0" fontAlgn="b"/>
                      <a:r>
                        <a:rPr lang="en-US" sz="1400">
                          <a:effectLst/>
                        </a:rPr>
                        <a:t>2.88</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9</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8</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dirty="0">
                          <a:effectLst/>
                        </a:rPr>
                        <a:t>1</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400612">
                <a:tc>
                  <a:txBody>
                    <a:bodyPr/>
                    <a:lstStyle/>
                    <a:p>
                      <a:pPr rtl="0" fontAlgn="b"/>
                      <a:r>
                        <a:rPr lang="en-US" sz="1400" b="1">
                          <a:effectLst/>
                        </a:rPr>
                        <a:t>Configuration Management</a:t>
                      </a:r>
                    </a:p>
                  </a:txBody>
                  <a:tcPr marL="8121" marR="8121" marT="5414" marB="541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r" rtl="0" fontAlgn="b"/>
                      <a:r>
                        <a:rPr lang="en-US" sz="1400">
                          <a:effectLst/>
                        </a:rPr>
                        <a:t>2.75</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9</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6</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dirty="0">
                          <a:effectLst/>
                        </a:rPr>
                        <a:t>2</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dirty="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1</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205720">
                <a:tc>
                  <a:txBody>
                    <a:bodyPr/>
                    <a:lstStyle/>
                    <a:p>
                      <a:pPr rtl="0" fontAlgn="b"/>
                      <a:r>
                        <a:rPr lang="en-US" sz="1400" b="1">
                          <a:effectLst/>
                        </a:rPr>
                        <a:t>Environment</a:t>
                      </a:r>
                    </a:p>
                  </a:txBody>
                  <a:tcPr marL="8121" marR="8121" marT="5414" marB="541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r" rtl="0" fontAlgn="b"/>
                      <a:r>
                        <a:rPr lang="en-US" sz="1400">
                          <a:effectLst/>
                        </a:rPr>
                        <a:t>2.83</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6</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5</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1</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400612">
                <a:tc>
                  <a:txBody>
                    <a:bodyPr/>
                    <a:lstStyle/>
                    <a:p>
                      <a:pPr rtl="0" fontAlgn="b"/>
                      <a:r>
                        <a:rPr lang="en-US" sz="1400" b="1">
                          <a:effectLst/>
                        </a:rPr>
                        <a:t>Maintainability and Stability</a:t>
                      </a:r>
                    </a:p>
                  </a:txBody>
                  <a:tcPr marL="8121" marR="8121" marT="5414" marB="541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r" rtl="0" fontAlgn="b"/>
                      <a:r>
                        <a:rPr lang="en-US" sz="1400">
                          <a:effectLst/>
                        </a:rPr>
                        <a:t>3</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6</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5</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dirty="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1</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498058">
                <a:tc>
                  <a:txBody>
                    <a:bodyPr/>
                    <a:lstStyle/>
                    <a:p>
                      <a:pPr rtl="0" fontAlgn="b"/>
                      <a:r>
                        <a:rPr lang="en-US" sz="1400" b="1">
                          <a:effectLst/>
                        </a:rPr>
                        <a:t>Number of commits and bug reports</a:t>
                      </a:r>
                    </a:p>
                  </a:txBody>
                  <a:tcPr marL="8121" marR="8121" marT="5414" marB="541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r" rtl="0" fontAlgn="b"/>
                      <a:r>
                        <a:rPr lang="en-US" sz="1400">
                          <a:effectLst/>
                        </a:rPr>
                        <a:t>3</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5</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5</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dirty="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498058">
                <a:tc>
                  <a:txBody>
                    <a:bodyPr/>
                    <a:lstStyle/>
                    <a:p>
                      <a:pPr rtl="0" fontAlgn="b"/>
                      <a:r>
                        <a:rPr lang="en-US" sz="1400" b="1">
                          <a:effectLst/>
                        </a:rPr>
                        <a:t>Quality of Testing Procedures</a:t>
                      </a:r>
                    </a:p>
                  </a:txBody>
                  <a:tcPr marL="8121" marR="8121" marT="5414" marB="541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r" rtl="0" fontAlgn="b"/>
                      <a:r>
                        <a:rPr lang="en-US" sz="1400">
                          <a:effectLst/>
                        </a:rPr>
                        <a:t>2.71</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10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6</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dirty="0">
                          <a:effectLst/>
                        </a:rPr>
                        <a:t>1</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dirty="0">
                          <a:effectLst/>
                        </a:rPr>
                        <a:t>3</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205720">
                <a:tc>
                  <a:txBody>
                    <a:bodyPr/>
                    <a:lstStyle/>
                    <a:p>
                      <a:pPr rtl="0" fontAlgn="b"/>
                      <a:r>
                        <a:rPr lang="en-US" sz="1400" b="1">
                          <a:effectLst/>
                        </a:rPr>
                        <a:t>Standards</a:t>
                      </a:r>
                    </a:p>
                  </a:txBody>
                  <a:tcPr marL="8121" marR="8121" marT="5414" marB="541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r" rtl="0" fontAlgn="b"/>
                      <a:r>
                        <a:rPr lang="en-US" sz="1400">
                          <a:effectLst/>
                        </a:rPr>
                        <a:t>2.75</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8</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3</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1</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dirty="0">
                          <a:effectLst/>
                        </a:rPr>
                        <a:t>4</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205720">
                <a:tc>
                  <a:txBody>
                    <a:bodyPr/>
                    <a:lstStyle/>
                    <a:p>
                      <a:pPr rtl="0" fontAlgn="b"/>
                      <a:r>
                        <a:rPr lang="en-US" sz="1400" b="1">
                          <a:effectLst/>
                        </a:rPr>
                        <a:t>Requirements</a:t>
                      </a:r>
                    </a:p>
                  </a:txBody>
                  <a:tcPr marL="8121" marR="8121" marT="5414" marB="541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4</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dirty="0">
                          <a:effectLst/>
                        </a:rPr>
                        <a:t>4</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205720">
                <a:tc>
                  <a:txBody>
                    <a:bodyPr/>
                    <a:lstStyle/>
                    <a:p>
                      <a:pPr rtl="0" fontAlgn="b"/>
                      <a:r>
                        <a:rPr lang="en-US" sz="1400" b="1">
                          <a:effectLst/>
                        </a:rPr>
                        <a:t>Project Planning</a:t>
                      </a:r>
                    </a:p>
                  </a:txBody>
                  <a:tcPr marL="8121" marR="8121" marT="5414" marB="541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solidFill>
                      <a:srgbClr val="EFEFEF"/>
                    </a:solidFill>
                  </a:tcPr>
                </a:tc>
                <a:tc>
                  <a:txBody>
                    <a:bodyPr/>
                    <a:lstStyle/>
                    <a:p>
                      <a:pPr algn="r" rtl="0" fontAlgn="b"/>
                      <a:r>
                        <a:rPr lang="en-US" sz="1400">
                          <a:effectLst/>
                        </a:rPr>
                        <a:t>3</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9</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2</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c>
                  <a:txBody>
                    <a:bodyPr/>
                    <a:lstStyle/>
                    <a:p>
                      <a:pPr algn="r" rtl="0" fontAlgn="b"/>
                      <a:r>
                        <a:rPr lang="en-US" sz="1400" dirty="0">
                          <a:effectLst/>
                        </a:rPr>
                        <a:t>7</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CCCCCC"/>
                      </a:solidFill>
                      <a:prstDash val="solid"/>
                      <a:round/>
                      <a:headEnd type="none" w="med" len="med"/>
                      <a:tailEnd type="none" w="med" len="med"/>
                    </a:lnB>
                  </a:tcPr>
                </a:tc>
              </a:tr>
              <a:tr h="108273">
                <a:tc>
                  <a:txBody>
                    <a:bodyPr/>
                    <a:lstStyle/>
                    <a:p>
                      <a:pPr rtl="0" fontAlgn="b"/>
                      <a:r>
                        <a:rPr lang="en-US" sz="1400" b="1">
                          <a:effectLst/>
                        </a:rPr>
                        <a:t>Roadmap</a:t>
                      </a:r>
                    </a:p>
                  </a:txBody>
                  <a:tcPr marL="8121" marR="8121" marT="5414" marB="5414" anchor="b">
                    <a:lnL w="7620" cap="flat" cmpd="sng" algn="ctr">
                      <a:solidFill>
                        <a:srgbClr val="000000"/>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EFEFEF"/>
                    </a:solidFill>
                  </a:tcPr>
                </a:tc>
                <a:tc>
                  <a:txBody>
                    <a:bodyPr/>
                    <a:lstStyle/>
                    <a:p>
                      <a:pPr algn="r" rtl="0" fontAlgn="b"/>
                      <a:r>
                        <a:rPr lang="en-US" sz="1400">
                          <a:effectLst/>
                        </a:rPr>
                        <a:t>3</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r" rtl="0" fontAlgn="b"/>
                      <a:r>
                        <a:rPr lang="en-US" sz="1400">
                          <a:effectLst/>
                        </a:rPr>
                        <a:t>3</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r" rtl="0" fontAlgn="b"/>
                      <a:r>
                        <a:rPr lang="en-US" sz="1400">
                          <a:effectLst/>
                        </a:rPr>
                        <a:t>3</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r" rtl="0" fontAlgn="b"/>
                      <a:r>
                        <a:rPr lang="en-US" sz="140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c>
                  <a:txBody>
                    <a:bodyPr/>
                    <a:lstStyle/>
                    <a:p>
                      <a:pPr algn="r" rtl="0" fontAlgn="b"/>
                      <a:r>
                        <a:rPr lang="en-US" sz="1400" dirty="0">
                          <a:effectLst/>
                        </a:rPr>
                        <a:t>0</a:t>
                      </a:r>
                    </a:p>
                  </a:txBody>
                  <a:tcPr marL="8121" marR="8121" marT="5414" marB="5414" anchor="b">
                    <a:lnL w="7620" cap="flat" cmpd="sng" algn="ctr">
                      <a:solidFill>
                        <a:srgbClr val="CCCCCC"/>
                      </a:solidFill>
                      <a:prstDash val="solid"/>
                      <a:round/>
                      <a:headEnd type="none" w="med" len="med"/>
                      <a:tailEnd type="none" w="med" len="med"/>
                    </a:lnL>
                    <a:lnR w="7620" cap="flat" cmpd="sng" algn="ctr">
                      <a:solidFill>
                        <a:srgbClr val="CCCCCC"/>
                      </a:solidFill>
                      <a:prstDash val="solid"/>
                      <a:round/>
                      <a:headEnd type="none" w="med" len="med"/>
                      <a:tailEnd type="none" w="med" len="med"/>
                    </a:lnR>
                    <a:lnT w="7620" cap="flat" cmpd="sng" algn="ctr">
                      <a:solidFill>
                        <a:srgbClr val="CCCCCC"/>
                      </a:solidFill>
                      <a:prstDash val="solid"/>
                      <a:round/>
                      <a:headEnd type="none" w="med" len="med"/>
                      <a:tailEnd type="none" w="med" len="med"/>
                    </a:lnT>
                    <a:lnB w="762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812330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your own OMM Assessment</a:t>
            </a:r>
            <a:endParaRPr lang="en-US" dirty="0"/>
          </a:p>
        </p:txBody>
      </p:sp>
      <p:sp>
        <p:nvSpPr>
          <p:cNvPr id="3" name="Content Placeholder 2"/>
          <p:cNvSpPr>
            <a:spLocks noGrp="1"/>
          </p:cNvSpPr>
          <p:nvPr>
            <p:ph idx="1"/>
          </p:nvPr>
        </p:nvSpPr>
        <p:spPr/>
        <p:txBody>
          <a:bodyPr/>
          <a:lstStyle/>
          <a:p>
            <a:r>
              <a:rPr lang="en-US" dirty="0" smtClean="0"/>
              <a:t>OMM documentation: </a:t>
            </a:r>
            <a:r>
              <a:rPr lang="en-US" dirty="0">
                <a:hlinkClick r:id="rId3"/>
              </a:rPr>
              <a:t>http://qualipso.icmc.usp.br/OMM/</a:t>
            </a:r>
            <a:endParaRPr lang="en-US" dirty="0"/>
          </a:p>
          <a:p>
            <a:endParaRPr lang="en-US" dirty="0" smtClean="0"/>
          </a:p>
          <a:p>
            <a:r>
              <a:rPr lang="en-US" dirty="0" smtClean="0"/>
              <a:t>Google Sheet template for running an OMM assessment: </a:t>
            </a:r>
            <a:r>
              <a:rPr lang="en-US" dirty="0">
                <a:hlinkClick r:id="rId4"/>
              </a:rPr>
              <a:t>https://bit.ly/2E5idXb</a:t>
            </a:r>
            <a:endParaRPr lang="en-US" dirty="0"/>
          </a:p>
        </p:txBody>
      </p:sp>
    </p:spTree>
    <p:extLst>
      <p:ext uri="{BB962C8B-B14F-4D97-AF65-F5344CB8AC3E}">
        <p14:creationId xmlns:p14="http://schemas.microsoft.com/office/powerpoint/2010/main" val="13953650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OSS in an Institutional Setting</a:t>
            </a:r>
            <a:endParaRPr lang="en-US" dirty="0"/>
          </a:p>
        </p:txBody>
      </p:sp>
      <p:sp>
        <p:nvSpPr>
          <p:cNvPr id="5" name="Content Placeholder 4"/>
          <p:cNvSpPr>
            <a:spLocks noGrp="1"/>
          </p:cNvSpPr>
          <p:nvPr>
            <p:ph idx="1"/>
          </p:nvPr>
        </p:nvSpPr>
        <p:spPr/>
        <p:txBody>
          <a:bodyPr/>
          <a:lstStyle/>
          <a:p>
            <a:r>
              <a:rPr lang="en-US" dirty="0" smtClean="0"/>
              <a:t>IT willingness and ability to support</a:t>
            </a:r>
          </a:p>
          <a:p>
            <a:endParaRPr lang="en-US" dirty="0"/>
          </a:p>
          <a:p>
            <a:r>
              <a:rPr lang="en-US" dirty="0" smtClean="0"/>
              <a:t>Alignment with institutional goals</a:t>
            </a:r>
          </a:p>
          <a:p>
            <a:endParaRPr lang="en-US" dirty="0"/>
          </a:p>
          <a:p>
            <a:r>
              <a:rPr lang="en-US" dirty="0" smtClean="0"/>
              <a:t>Branding concerns</a:t>
            </a:r>
          </a:p>
          <a:p>
            <a:endParaRPr lang="en-US" dirty="0"/>
          </a:p>
          <a:p>
            <a:r>
              <a:rPr lang="en-US" dirty="0" smtClean="0"/>
              <a:t>Project longevity (position, not person)</a:t>
            </a:r>
            <a:endParaRPr lang="en-US" dirty="0"/>
          </a:p>
        </p:txBody>
      </p:sp>
    </p:spTree>
    <p:extLst>
      <p:ext uri="{BB962C8B-B14F-4D97-AF65-F5344CB8AC3E}">
        <p14:creationId xmlns:p14="http://schemas.microsoft.com/office/powerpoint/2010/main" val="3319886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Open Source?</a:t>
            </a:r>
            <a:endParaRPr lang="en-US" dirty="0"/>
          </a:p>
        </p:txBody>
      </p:sp>
      <p:sp>
        <p:nvSpPr>
          <p:cNvPr id="3" name="Content Placeholder 2"/>
          <p:cNvSpPr>
            <a:spLocks noGrp="1"/>
          </p:cNvSpPr>
          <p:nvPr>
            <p:ph idx="1"/>
          </p:nvPr>
        </p:nvSpPr>
        <p:spPr/>
        <p:txBody>
          <a:bodyPr/>
          <a:lstStyle/>
          <a:p>
            <a:r>
              <a:rPr lang="en-US" dirty="0" smtClean="0"/>
              <a:t>Short Version: Open Source </a:t>
            </a:r>
            <a:r>
              <a:rPr lang="en-US" dirty="0" smtClean="0"/>
              <a:t>software (OSS) is </a:t>
            </a:r>
            <a:r>
              <a:rPr lang="en-US" dirty="0" smtClean="0"/>
              <a:t>“licensed to guarantee free access to … source code” (</a:t>
            </a:r>
            <a:r>
              <a:rPr lang="en-US" dirty="0" err="1" smtClean="0"/>
              <a:t>Bretthauer</a:t>
            </a:r>
            <a:r>
              <a:rPr lang="en-US" dirty="0" smtClean="0"/>
              <a:t>, 1)</a:t>
            </a:r>
            <a:br>
              <a:rPr lang="en-US" dirty="0" smtClean="0"/>
            </a:br>
            <a:endParaRPr lang="en-US" dirty="0" smtClean="0"/>
          </a:p>
          <a:p>
            <a:r>
              <a:rPr lang="en-US" dirty="0" smtClean="0"/>
              <a:t>Similar to Open Access, Open Knowledge, and some </a:t>
            </a:r>
            <a:r>
              <a:rPr lang="en-US" dirty="0" err="1" smtClean="0"/>
              <a:t>flavours</a:t>
            </a:r>
            <a:r>
              <a:rPr lang="en-US" dirty="0" smtClean="0"/>
              <a:t> of Creative Commons licensing like CC-BY.</a:t>
            </a:r>
            <a:br>
              <a:rPr lang="en-US" dirty="0" smtClean="0"/>
            </a:br>
            <a:endParaRPr lang="en-US" dirty="0" smtClean="0"/>
          </a:p>
          <a:p>
            <a:r>
              <a:rPr lang="en-US" dirty="0" smtClean="0"/>
              <a:t>Formal definition maintained by the Open </a:t>
            </a:r>
            <a:r>
              <a:rPr lang="en-US" dirty="0"/>
              <a:t>Source Initiative </a:t>
            </a:r>
            <a:r>
              <a:rPr lang="en-US" dirty="0" smtClean="0"/>
              <a:t>at </a:t>
            </a:r>
            <a:r>
              <a:rPr lang="en-US" dirty="0" smtClean="0">
                <a:hlinkClick r:id="rId3"/>
              </a:rPr>
              <a:t>https</a:t>
            </a:r>
            <a:r>
              <a:rPr lang="en-US" dirty="0">
                <a:hlinkClick r:id="rId3"/>
              </a:rPr>
              <a:t>://</a:t>
            </a:r>
            <a:r>
              <a:rPr lang="en-US" dirty="0" smtClean="0">
                <a:hlinkClick r:id="rId3"/>
              </a:rPr>
              <a:t>opensource.org/osd-annotated</a:t>
            </a:r>
            <a:endParaRPr lang="en-US" dirty="0"/>
          </a:p>
          <a:p>
            <a:pPr lvl="1"/>
            <a:r>
              <a:rPr lang="en-US" dirty="0" smtClean="0"/>
              <a:t>Requires free redistribution, distribution of source code and a license, permission to create derivative works, non-discriminatory practices, and a number of other things. </a:t>
            </a:r>
          </a:p>
        </p:txBody>
      </p:sp>
    </p:spTree>
    <p:extLst>
      <p:ext uri="{BB962C8B-B14F-4D97-AF65-F5344CB8AC3E}">
        <p14:creationId xmlns:p14="http://schemas.microsoft.com/office/powerpoint/2010/main" val="1951060271"/>
      </p:ext>
    </p:extLst>
  </p:cSld>
  <p:clrMapOvr>
    <a:masterClrMapping/>
  </p:clrMapOvr>
  <mc:AlternateContent xmlns:mc="http://schemas.openxmlformats.org/markup-compatibility/2006" xmlns:p14="http://schemas.microsoft.com/office/powerpoint/2010/main">
    <mc:Choice Requires="p14">
      <p:transition spd="slow" p14:dur="2000" advTm="135922"/>
    </mc:Choice>
    <mc:Fallback xmlns="">
      <p:transition spd="slow" advTm="135922"/>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Using OSS</a:t>
            </a:r>
            <a:endParaRPr lang="en-US" dirty="0"/>
          </a:p>
        </p:txBody>
      </p:sp>
    </p:spTree>
    <p:extLst>
      <p:ext uri="{BB962C8B-B14F-4D97-AF65-F5344CB8AC3E}">
        <p14:creationId xmlns:p14="http://schemas.microsoft.com/office/powerpoint/2010/main" val="37038375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Installation</a:t>
            </a:r>
            <a:endParaRPr lang="en-US" dirty="0"/>
          </a:p>
        </p:txBody>
      </p:sp>
      <p:sp>
        <p:nvSpPr>
          <p:cNvPr id="5" name="Content Placeholder 4"/>
          <p:cNvSpPr>
            <a:spLocks noGrp="1"/>
          </p:cNvSpPr>
          <p:nvPr>
            <p:ph idx="1"/>
          </p:nvPr>
        </p:nvSpPr>
        <p:spPr/>
        <p:txBody>
          <a:bodyPr>
            <a:normAutofit lnSpcReduction="10000"/>
          </a:bodyPr>
          <a:lstStyle/>
          <a:p>
            <a:r>
              <a:rPr lang="en-US" dirty="0" smtClean="0"/>
              <a:t>Depends on size and scope of project.</a:t>
            </a:r>
          </a:p>
          <a:p>
            <a:endParaRPr lang="en-US" dirty="0"/>
          </a:p>
          <a:p>
            <a:r>
              <a:rPr lang="en-US" dirty="0" smtClean="0"/>
              <a:t>Most projects </a:t>
            </a:r>
            <a:r>
              <a:rPr lang="en-US" dirty="0"/>
              <a:t>are likely to have executable </a:t>
            </a:r>
            <a:r>
              <a:rPr lang="en-US" dirty="0" smtClean="0"/>
              <a:t>files that install just like proprietary software.</a:t>
            </a:r>
            <a:endParaRPr lang="en-US" dirty="0"/>
          </a:p>
          <a:p>
            <a:endParaRPr lang="en-US" dirty="0" smtClean="0"/>
          </a:p>
          <a:p>
            <a:r>
              <a:rPr lang="en-US" dirty="0" smtClean="0"/>
              <a:t>Smaller or more obscure projects may only distribute source code via GitHub or the command line, or via other means.</a:t>
            </a:r>
            <a:endParaRPr lang="en-US" dirty="0"/>
          </a:p>
          <a:p>
            <a:endParaRPr lang="en-US" dirty="0"/>
          </a:p>
          <a:p>
            <a:r>
              <a:rPr lang="en-US" dirty="0" smtClean="0"/>
              <a:t>Useful to read the documentation before getting started—make sure you know what you’re getting into!</a:t>
            </a:r>
            <a:endParaRPr lang="en-US" dirty="0"/>
          </a:p>
        </p:txBody>
      </p:sp>
    </p:spTree>
    <p:extLst>
      <p:ext uri="{BB962C8B-B14F-4D97-AF65-F5344CB8AC3E}">
        <p14:creationId xmlns:p14="http://schemas.microsoft.com/office/powerpoint/2010/main" val="39868826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Updates and Maintenance</a:t>
            </a:r>
            <a:endParaRPr lang="en-US" dirty="0"/>
          </a:p>
        </p:txBody>
      </p:sp>
      <p:sp>
        <p:nvSpPr>
          <p:cNvPr id="3" name="Content Placeholder 2"/>
          <p:cNvSpPr>
            <a:spLocks noGrp="1"/>
          </p:cNvSpPr>
          <p:nvPr>
            <p:ph idx="1"/>
          </p:nvPr>
        </p:nvSpPr>
        <p:spPr/>
        <p:txBody>
          <a:bodyPr/>
          <a:lstStyle/>
          <a:p>
            <a:r>
              <a:rPr lang="en-US" dirty="0" smtClean="0"/>
              <a:t>Most OSS projects make large updates available via a downloadable patch.</a:t>
            </a:r>
          </a:p>
          <a:p>
            <a:endParaRPr lang="en-US" dirty="0"/>
          </a:p>
          <a:p>
            <a:r>
              <a:rPr lang="en-US" dirty="0" smtClean="0"/>
              <a:t>Not all projects will notify you of updates within the software itself—although many do.</a:t>
            </a:r>
          </a:p>
          <a:p>
            <a:endParaRPr lang="en-US" dirty="0"/>
          </a:p>
          <a:p>
            <a:r>
              <a:rPr lang="en-US" dirty="0" smtClean="0"/>
              <a:t>For smaller or more obscure projects, may need to use a command line interface or manually update the source code in other ways.</a:t>
            </a:r>
          </a:p>
          <a:p>
            <a:endParaRPr lang="en-US" dirty="0"/>
          </a:p>
          <a:p>
            <a:r>
              <a:rPr lang="en-US" dirty="0" smtClean="0"/>
              <a:t>Remember to back up data before updating!</a:t>
            </a:r>
            <a:endParaRPr lang="en-US" dirty="0"/>
          </a:p>
        </p:txBody>
      </p:sp>
    </p:spTree>
    <p:extLst>
      <p:ext uri="{BB962C8B-B14F-4D97-AF65-F5344CB8AC3E}">
        <p14:creationId xmlns:p14="http://schemas.microsoft.com/office/powerpoint/2010/main" val="21253831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Help</a:t>
            </a:r>
            <a:endParaRPr lang="en-US" dirty="0"/>
          </a:p>
        </p:txBody>
      </p:sp>
      <p:sp>
        <p:nvSpPr>
          <p:cNvPr id="3" name="Content Placeholder 2"/>
          <p:cNvSpPr>
            <a:spLocks noGrp="1"/>
          </p:cNvSpPr>
          <p:nvPr>
            <p:ph idx="1"/>
          </p:nvPr>
        </p:nvSpPr>
        <p:spPr/>
        <p:txBody>
          <a:bodyPr/>
          <a:lstStyle/>
          <a:p>
            <a:r>
              <a:rPr lang="en-US" dirty="0" smtClean="0"/>
              <a:t>OSS is community-based!</a:t>
            </a:r>
          </a:p>
          <a:p>
            <a:endParaRPr lang="en-US" dirty="0"/>
          </a:p>
          <a:p>
            <a:r>
              <a:rPr lang="en-US" dirty="0" smtClean="0"/>
              <a:t>Unofficial support from other users on forums, chat rooms, and mailing lists.</a:t>
            </a:r>
          </a:p>
          <a:p>
            <a:endParaRPr lang="en-US" dirty="0"/>
          </a:p>
          <a:p>
            <a:r>
              <a:rPr lang="en-US" dirty="0" smtClean="0"/>
              <a:t>Official support from developers and power users.  (Bug reports, pull requests)</a:t>
            </a:r>
          </a:p>
          <a:p>
            <a:endParaRPr lang="en-US" dirty="0"/>
          </a:p>
          <a:p>
            <a:r>
              <a:rPr lang="en-US" dirty="0" smtClean="0"/>
              <a:t>Large projects may offer paid hosting and paid customer support options.</a:t>
            </a:r>
            <a:endParaRPr lang="en-US" dirty="0"/>
          </a:p>
        </p:txBody>
      </p:sp>
    </p:spTree>
    <p:extLst>
      <p:ext uri="{BB962C8B-B14F-4D97-AF65-F5344CB8AC3E}">
        <p14:creationId xmlns:p14="http://schemas.microsoft.com/office/powerpoint/2010/main" val="36199465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Involved</a:t>
            </a:r>
            <a:endParaRPr lang="en-US" dirty="0"/>
          </a:p>
        </p:txBody>
      </p:sp>
      <p:sp>
        <p:nvSpPr>
          <p:cNvPr id="3" name="Content Placeholder 2"/>
          <p:cNvSpPr>
            <a:spLocks noGrp="1"/>
          </p:cNvSpPr>
          <p:nvPr>
            <p:ph idx="1"/>
          </p:nvPr>
        </p:nvSpPr>
        <p:spPr/>
        <p:txBody>
          <a:bodyPr/>
          <a:lstStyle/>
          <a:p>
            <a:r>
              <a:rPr lang="en-US" dirty="0" smtClean="0"/>
              <a:t>OSS is </a:t>
            </a:r>
            <a:r>
              <a:rPr lang="en-US" b="1" dirty="0" smtClean="0"/>
              <a:t>community-based</a:t>
            </a:r>
            <a:r>
              <a:rPr lang="en-US" dirty="0" smtClean="0"/>
              <a:t>!</a:t>
            </a:r>
          </a:p>
          <a:p>
            <a:endParaRPr lang="en-US" dirty="0"/>
          </a:p>
          <a:p>
            <a:r>
              <a:rPr lang="en-US" dirty="0" smtClean="0"/>
              <a:t>Even if you’re not an expert coder, there are always ways you can help:</a:t>
            </a:r>
          </a:p>
          <a:p>
            <a:pPr lvl="1"/>
            <a:r>
              <a:rPr lang="en-US" dirty="0" smtClean="0"/>
              <a:t>Check or create documentation</a:t>
            </a:r>
          </a:p>
          <a:p>
            <a:pPr lvl="1"/>
            <a:r>
              <a:rPr lang="en-US" dirty="0" smtClean="0"/>
              <a:t>Help new users with common errors</a:t>
            </a:r>
          </a:p>
          <a:p>
            <a:pPr lvl="1"/>
            <a:r>
              <a:rPr lang="en-US" dirty="0" smtClean="0"/>
              <a:t>Project management</a:t>
            </a:r>
          </a:p>
          <a:p>
            <a:pPr lvl="1"/>
            <a:endParaRPr lang="en-US" dirty="0"/>
          </a:p>
          <a:p>
            <a:r>
              <a:rPr lang="en-US" dirty="0"/>
              <a:t>Check out </a:t>
            </a:r>
            <a:r>
              <a:rPr lang="en-US" dirty="0">
                <a:hlinkClick r:id="rId3"/>
              </a:rPr>
              <a:t>https://www.firsttimersonly.com</a:t>
            </a:r>
            <a:r>
              <a:rPr lang="en-US" dirty="0" smtClean="0">
                <a:hlinkClick r:id="rId3"/>
              </a:rPr>
              <a:t>/</a:t>
            </a:r>
            <a:r>
              <a:rPr lang="en-US" dirty="0" smtClean="0"/>
              <a:t> for more suggestions and to find projects actively looking for help from people new to OSS.</a:t>
            </a:r>
            <a:endParaRPr lang="en-US" dirty="0"/>
          </a:p>
        </p:txBody>
      </p:sp>
    </p:spTree>
    <p:extLst>
      <p:ext uri="{BB962C8B-B14F-4D97-AF65-F5344CB8AC3E}">
        <p14:creationId xmlns:p14="http://schemas.microsoft.com/office/powerpoint/2010/main" val="28512967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Questions?</a:t>
            </a:r>
            <a:endParaRPr lang="en-US" dirty="0"/>
          </a:p>
        </p:txBody>
      </p:sp>
      <p:sp>
        <p:nvSpPr>
          <p:cNvPr id="9" name="Text Placeholder 8"/>
          <p:cNvSpPr>
            <a:spLocks noGrp="1"/>
          </p:cNvSpPr>
          <p:nvPr>
            <p:ph type="body" idx="1"/>
          </p:nvPr>
        </p:nvSpPr>
        <p:spPr/>
        <p:txBody>
          <a:bodyPr/>
          <a:lstStyle/>
          <a:p>
            <a:r>
              <a:rPr lang="en-US" dirty="0" smtClean="0"/>
              <a:t>You can also e-mail me: </a:t>
            </a:r>
            <a:r>
              <a:rPr lang="en-US" dirty="0" smtClean="0">
                <a:hlinkClick r:id="rId2"/>
              </a:rPr>
              <a:t>bakersc@mail.wou.edu</a:t>
            </a:r>
            <a:endParaRPr lang="en-US" dirty="0"/>
          </a:p>
        </p:txBody>
      </p:sp>
    </p:spTree>
    <p:extLst>
      <p:ext uri="{BB962C8B-B14F-4D97-AF65-F5344CB8AC3E}">
        <p14:creationId xmlns:p14="http://schemas.microsoft.com/office/powerpoint/2010/main" val="11026016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Sources</a:t>
            </a:r>
            <a:endParaRPr lang="en-US" dirty="0"/>
          </a:p>
        </p:txBody>
      </p:sp>
      <p:sp>
        <p:nvSpPr>
          <p:cNvPr id="5" name="Content Placeholder 4"/>
          <p:cNvSpPr>
            <a:spLocks noGrp="1"/>
          </p:cNvSpPr>
          <p:nvPr>
            <p:ph idx="1"/>
          </p:nvPr>
        </p:nvSpPr>
        <p:spPr/>
        <p:txBody>
          <a:bodyPr>
            <a:normAutofit fontScale="70000" lnSpcReduction="20000"/>
          </a:bodyPr>
          <a:lstStyle/>
          <a:p>
            <a:pPr marL="227013" indent="-182563">
              <a:buNone/>
            </a:pPr>
            <a:r>
              <a:rPr lang="en-US" dirty="0"/>
              <a:t>Agile Alliance (2001). The Agile Manifesto. Retrieved from </a:t>
            </a:r>
            <a:r>
              <a:rPr lang="en-US" dirty="0">
                <a:hlinkClick r:id="rId2"/>
              </a:rPr>
              <a:t>https://www.agilealliance.org/agile101/the-agile-manifesto/</a:t>
            </a:r>
            <a:endParaRPr lang="en-US" dirty="0"/>
          </a:p>
          <a:p>
            <a:pPr marL="227013" indent="-182563">
              <a:buNone/>
            </a:pPr>
            <a:r>
              <a:rPr lang="en-US" dirty="0" err="1"/>
              <a:t>Bretthauer</a:t>
            </a:r>
            <a:r>
              <a:rPr lang="en-US" dirty="0"/>
              <a:t>, D. (2001). Open Source Software: A History. Retrieved from </a:t>
            </a:r>
            <a:r>
              <a:rPr lang="en-US" dirty="0">
                <a:hlinkClick r:id="rId3"/>
              </a:rPr>
              <a:t>https://opencommons.uconn.edu/libr_pubs/7/</a:t>
            </a:r>
            <a:endParaRPr lang="en-US" dirty="0"/>
          </a:p>
          <a:p>
            <a:pPr marL="227013" indent="-182563">
              <a:buNone/>
            </a:pPr>
            <a:r>
              <a:rPr lang="en-US" dirty="0"/>
              <a:t>Free Software Foundation (2019). What is Free Software? Retrieved from </a:t>
            </a:r>
            <a:r>
              <a:rPr lang="en-US" dirty="0">
                <a:hlinkClick r:id="rId4"/>
              </a:rPr>
              <a:t>https://www.gnu.org/philosophy/free-sw.html</a:t>
            </a:r>
            <a:endParaRPr lang="en-US" dirty="0"/>
          </a:p>
          <a:p>
            <a:pPr marL="227013" indent="-182563">
              <a:buNone/>
            </a:pPr>
            <a:r>
              <a:rPr lang="en-US" dirty="0"/>
              <a:t>Morgan, L. &amp; Finnegan, P. (2007). Benefits and Drawbacks of Open Source Software: An Exploratory Study of Secondary Software Firms. In Feller, J., Fitzgerald, B., </a:t>
            </a:r>
            <a:r>
              <a:rPr lang="en-US" dirty="0" err="1"/>
              <a:t>Scacchi</a:t>
            </a:r>
            <a:r>
              <a:rPr lang="en-US" dirty="0"/>
              <a:t>, W., &amp; </a:t>
            </a:r>
            <a:r>
              <a:rPr lang="en-US" dirty="0" err="1"/>
              <a:t>Sillitti</a:t>
            </a:r>
            <a:r>
              <a:rPr lang="en-US" dirty="0"/>
              <a:t>, A. (Eds.), </a:t>
            </a:r>
            <a:r>
              <a:rPr lang="en-US" i="1" dirty="0"/>
              <a:t>Open Source Development, Adoption and Innovation</a:t>
            </a:r>
            <a:r>
              <a:rPr lang="en-US" dirty="0"/>
              <a:t> (307-312): Boston, Springer.</a:t>
            </a:r>
          </a:p>
          <a:p>
            <a:pPr marL="227013" indent="-182563">
              <a:buNone/>
            </a:pPr>
            <a:r>
              <a:rPr lang="en-US" dirty="0"/>
              <a:t>Open Source Initiative (</a:t>
            </a:r>
            <a:r>
              <a:rPr lang="en-US" dirty="0" err="1"/>
              <a:t>n.d.</a:t>
            </a:r>
            <a:r>
              <a:rPr lang="en-US" dirty="0"/>
              <a:t>). The Open Source Definition (Annotated), version 1.9. </a:t>
            </a:r>
            <a:r>
              <a:rPr lang="en-US" dirty="0" err="1"/>
              <a:t>Rerieved</a:t>
            </a:r>
            <a:r>
              <a:rPr lang="en-US" dirty="0"/>
              <a:t> from </a:t>
            </a:r>
            <a:r>
              <a:rPr lang="en-US" dirty="0">
                <a:hlinkClick r:id="rId5"/>
              </a:rPr>
              <a:t>https://opensource.org/osd-annotated</a:t>
            </a:r>
            <a:endParaRPr lang="en-US" dirty="0"/>
          </a:p>
          <a:p>
            <a:pPr marL="227013" indent="-182563">
              <a:buNone/>
            </a:pPr>
            <a:r>
              <a:rPr lang="en-US" dirty="0"/>
              <a:t>Raymond, E.S. (2000). </a:t>
            </a:r>
            <a:r>
              <a:rPr lang="en-US" i="1" dirty="0"/>
              <a:t>The Cathedral and the Bazaar</a:t>
            </a:r>
            <a:r>
              <a:rPr lang="en-US" dirty="0"/>
              <a:t>. Retrieved from </a:t>
            </a:r>
            <a:r>
              <a:rPr lang="en-US" dirty="0">
                <a:hlinkClick r:id="rId6"/>
              </a:rPr>
              <a:t>http://www.catb.org/~esr/writings/cathedral-bazaar/cathedral-bazaar/</a:t>
            </a:r>
            <a:endParaRPr lang="en-US" dirty="0"/>
          </a:p>
          <a:p>
            <a:pPr marL="227013" indent="-182563">
              <a:buNone/>
            </a:pPr>
            <a:r>
              <a:rPr lang="en-US" dirty="0" err="1"/>
              <a:t>Stol</a:t>
            </a:r>
            <a:r>
              <a:rPr lang="en-US" dirty="0"/>
              <a:t>, K. &amp; Babar, M.A. (2010). A comparison framework for Open Source software evaluation methods. In P.J. </a:t>
            </a:r>
            <a:r>
              <a:rPr lang="en-US" dirty="0" err="1"/>
              <a:t>Agerfalk</a:t>
            </a:r>
            <a:r>
              <a:rPr lang="en-US" dirty="0"/>
              <a:t>, C. </a:t>
            </a:r>
            <a:r>
              <a:rPr lang="en-US" dirty="0" err="1"/>
              <a:t>Boldyreff</a:t>
            </a:r>
            <a:r>
              <a:rPr lang="en-US" dirty="0"/>
              <a:t>, J.M. Gonzalez-</a:t>
            </a:r>
            <a:r>
              <a:rPr lang="en-US" dirty="0" err="1"/>
              <a:t>Barahona</a:t>
            </a:r>
            <a:r>
              <a:rPr lang="en-US" dirty="0"/>
              <a:t>, G.R. </a:t>
            </a:r>
            <a:r>
              <a:rPr lang="en-US" dirty="0" err="1"/>
              <a:t>Madey</a:t>
            </a:r>
            <a:r>
              <a:rPr lang="en-US" dirty="0"/>
              <a:t>, &amp; J. Noll (Eds.), </a:t>
            </a:r>
            <a:r>
              <a:rPr lang="en-US" i="1" dirty="0"/>
              <a:t>Proceedings from OSS 2010: 6th International IFIP WG Conference on Open Source Systems</a:t>
            </a:r>
            <a:r>
              <a:rPr lang="en-US" dirty="0"/>
              <a:t> (389-394). London: Springer.</a:t>
            </a:r>
          </a:p>
          <a:p>
            <a:pPr marL="227013" indent="-182563">
              <a:buNone/>
            </a:pPr>
            <a:r>
              <a:rPr lang="en-US" dirty="0"/>
              <a:t>Wheeler, D.A. (2015). Why Open Source Software? Look at the Numbers! Retrieved from: </a:t>
            </a:r>
            <a:r>
              <a:rPr lang="en-US" dirty="0">
                <a:hlinkClick r:id="rId7"/>
              </a:rPr>
              <a:t>https://dwheeler.com/oss_fs_why.html</a:t>
            </a:r>
            <a:endParaRPr lang="en-US" dirty="0"/>
          </a:p>
        </p:txBody>
      </p:sp>
    </p:spTree>
    <p:extLst>
      <p:ext uri="{BB962C8B-B14F-4D97-AF65-F5344CB8AC3E}">
        <p14:creationId xmlns:p14="http://schemas.microsoft.com/office/powerpoint/2010/main" val="288443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Acronym Soup</a:t>
            </a:r>
            <a:endParaRPr lang="en-US" dirty="0"/>
          </a:p>
        </p:txBody>
      </p:sp>
      <p:sp>
        <p:nvSpPr>
          <p:cNvPr id="3" name="Content Placeholder 2"/>
          <p:cNvSpPr>
            <a:spLocks noGrp="1"/>
          </p:cNvSpPr>
          <p:nvPr>
            <p:ph idx="1"/>
          </p:nvPr>
        </p:nvSpPr>
        <p:spPr/>
        <p:txBody>
          <a:bodyPr>
            <a:normAutofit lnSpcReduction="10000"/>
          </a:bodyPr>
          <a:lstStyle/>
          <a:p>
            <a:r>
              <a:rPr lang="en-US" dirty="0" smtClean="0"/>
              <a:t>Free Software – Original term, dating from the </a:t>
            </a:r>
            <a:r>
              <a:rPr lang="en-US" dirty="0" smtClean="0"/>
              <a:t>1950s</a:t>
            </a:r>
          </a:p>
          <a:p>
            <a:r>
              <a:rPr lang="en-US" dirty="0" smtClean="0"/>
              <a:t>OS – Open Source</a:t>
            </a:r>
            <a:endParaRPr lang="en-US" dirty="0" smtClean="0"/>
          </a:p>
          <a:p>
            <a:r>
              <a:rPr lang="en-US" dirty="0" smtClean="0"/>
              <a:t>OSS – Open Source Software</a:t>
            </a:r>
          </a:p>
          <a:p>
            <a:r>
              <a:rPr lang="en-US" dirty="0" smtClean="0"/>
              <a:t>FOSS or F/OSS – Free and Open Source Software</a:t>
            </a:r>
          </a:p>
          <a:p>
            <a:r>
              <a:rPr lang="en-US" dirty="0" err="1" smtClean="0"/>
              <a:t>Libre</a:t>
            </a:r>
            <a:r>
              <a:rPr lang="en-US" dirty="0" smtClean="0"/>
              <a:t> – Used to avoid connotations of monetary cost</a:t>
            </a:r>
          </a:p>
          <a:p>
            <a:r>
              <a:rPr lang="en-US" dirty="0" smtClean="0"/>
              <a:t>FLOSS – Free/</a:t>
            </a:r>
            <a:r>
              <a:rPr lang="en-US" dirty="0" err="1" smtClean="0"/>
              <a:t>Libre</a:t>
            </a:r>
            <a:r>
              <a:rPr lang="en-US" dirty="0" smtClean="0"/>
              <a:t> and Open Source Software</a:t>
            </a:r>
            <a:br>
              <a:rPr lang="en-US" dirty="0" smtClean="0"/>
            </a:br>
            <a:endParaRPr lang="en-US" dirty="0" smtClean="0"/>
          </a:p>
          <a:p>
            <a:pPr marL="45720" indent="0">
              <a:buNone/>
            </a:pPr>
            <a:r>
              <a:rPr lang="en-US" dirty="0" smtClean="0"/>
              <a:t>Although all these movements have subtle philosophical differences, they all essentially have the same aims: Make software development and distribution freely accessible.</a:t>
            </a:r>
            <a:endParaRPr lang="en-US" dirty="0"/>
          </a:p>
        </p:txBody>
      </p:sp>
    </p:spTree>
    <p:extLst>
      <p:ext uri="{BB962C8B-B14F-4D97-AF65-F5344CB8AC3E}">
        <p14:creationId xmlns:p14="http://schemas.microsoft.com/office/powerpoint/2010/main" val="1221174383"/>
      </p:ext>
    </p:extLst>
  </p:cSld>
  <p:clrMapOvr>
    <a:masterClrMapping/>
  </p:clrMapOvr>
  <mc:AlternateContent xmlns:mc="http://schemas.openxmlformats.org/markup-compatibility/2006" xmlns:p14="http://schemas.microsoft.com/office/powerpoint/2010/main">
    <mc:Choice Requires="p14">
      <p:transition spd="slow" p14:dur="2000" advTm="58688"/>
    </mc:Choice>
    <mc:Fallback xmlns="">
      <p:transition spd="slow" advTm="58688"/>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Open Source Software (OSS)?</a:t>
            </a:r>
            <a:endParaRPr lang="en-US" dirty="0"/>
          </a:p>
        </p:txBody>
      </p:sp>
      <p:sp>
        <p:nvSpPr>
          <p:cNvPr id="3" name="Content Placeholder 2"/>
          <p:cNvSpPr>
            <a:spLocks noGrp="1"/>
          </p:cNvSpPr>
          <p:nvPr>
            <p:ph idx="1"/>
          </p:nvPr>
        </p:nvSpPr>
        <p:spPr/>
        <p:txBody>
          <a:bodyPr/>
          <a:lstStyle/>
          <a:p>
            <a:r>
              <a:rPr lang="en-US" dirty="0"/>
              <a:t>Faster, more responsive development</a:t>
            </a:r>
            <a:r>
              <a:rPr lang="en-US" dirty="0" smtClean="0"/>
              <a:t>.</a:t>
            </a:r>
          </a:p>
          <a:p>
            <a:r>
              <a:rPr lang="en-US" dirty="0"/>
              <a:t>Easier access to developers when things go wrong</a:t>
            </a:r>
            <a:r>
              <a:rPr lang="en-US" dirty="0" smtClean="0"/>
              <a:t>.</a:t>
            </a:r>
            <a:endParaRPr lang="en-US" dirty="0"/>
          </a:p>
          <a:p>
            <a:r>
              <a:rPr lang="en-US" dirty="0" smtClean="0"/>
              <a:t>No (or low) monetary cost.</a:t>
            </a:r>
          </a:p>
          <a:p>
            <a:r>
              <a:rPr lang="en-US" dirty="0" smtClean="0"/>
              <a:t>Ability to develop the software further to meet own needs.</a:t>
            </a:r>
          </a:p>
          <a:p>
            <a:r>
              <a:rPr lang="en-US" dirty="0" smtClean="0"/>
              <a:t>(Mature) OSS is </a:t>
            </a:r>
            <a:r>
              <a:rPr lang="en-US" dirty="0" smtClean="0"/>
              <a:t>just as </a:t>
            </a:r>
            <a:r>
              <a:rPr lang="en-US" dirty="0" smtClean="0"/>
              <a:t>reliable </a:t>
            </a:r>
            <a:r>
              <a:rPr lang="en-US" dirty="0" smtClean="0"/>
              <a:t>as proprietary equivalents, if not more so.</a:t>
            </a:r>
            <a:endParaRPr lang="en-US" dirty="0" smtClean="0"/>
          </a:p>
          <a:p>
            <a:r>
              <a:rPr lang="en-US" dirty="0" smtClean="0"/>
              <a:t>No licensing problems.</a:t>
            </a:r>
          </a:p>
          <a:p>
            <a:endParaRPr lang="en-US" dirty="0" smtClean="0"/>
          </a:p>
          <a:p>
            <a:endParaRPr lang="en-US" dirty="0"/>
          </a:p>
        </p:txBody>
      </p:sp>
    </p:spTree>
    <p:extLst>
      <p:ext uri="{BB962C8B-B14F-4D97-AF65-F5344CB8AC3E}">
        <p14:creationId xmlns:p14="http://schemas.microsoft.com/office/powerpoint/2010/main" val="487862216"/>
      </p:ext>
    </p:extLst>
  </p:cSld>
  <p:clrMapOvr>
    <a:masterClrMapping/>
  </p:clrMapOvr>
  <mc:AlternateContent xmlns:mc="http://schemas.openxmlformats.org/markup-compatibility/2006" xmlns:p14="http://schemas.microsoft.com/office/powerpoint/2010/main">
    <mc:Choice Requires="p14">
      <p:transition spd="slow" p14:dur="2000" advTm="48574"/>
    </mc:Choice>
    <mc:Fallback xmlns="">
      <p:transition spd="slow" advTm="48574"/>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OSS Development</a:t>
            </a:r>
            <a:endParaRPr lang="en-US" dirty="0"/>
          </a:p>
        </p:txBody>
      </p:sp>
      <p:sp>
        <p:nvSpPr>
          <p:cNvPr id="3" name="Content Placeholder 2"/>
          <p:cNvSpPr>
            <a:spLocks noGrp="1"/>
          </p:cNvSpPr>
          <p:nvPr>
            <p:ph idx="1"/>
          </p:nvPr>
        </p:nvSpPr>
        <p:spPr/>
        <p:txBody>
          <a:bodyPr/>
          <a:lstStyle/>
          <a:p>
            <a:r>
              <a:rPr lang="en-US" dirty="0"/>
              <a:t>OSS </a:t>
            </a:r>
            <a:r>
              <a:rPr lang="en-US" dirty="0" smtClean="0"/>
              <a:t>projects essentially </a:t>
            </a:r>
            <a:r>
              <a:rPr lang="en-US" dirty="0"/>
              <a:t>use </a:t>
            </a:r>
            <a:r>
              <a:rPr lang="en-US" dirty="0" smtClean="0"/>
              <a:t>an “Agile</a:t>
            </a:r>
            <a:r>
              <a:rPr lang="en-US" dirty="0"/>
              <a:t>” development model</a:t>
            </a:r>
            <a:r>
              <a:rPr lang="en-US" dirty="0" smtClean="0"/>
              <a:t>:</a:t>
            </a:r>
          </a:p>
          <a:p>
            <a:pPr marL="45720" indent="0">
              <a:buNone/>
            </a:pPr>
            <a:endParaRPr lang="en-US" dirty="0"/>
          </a:p>
          <a:p>
            <a:pPr lvl="1"/>
            <a:r>
              <a:rPr lang="en-US" dirty="0" smtClean="0"/>
              <a:t>Interaction</a:t>
            </a:r>
          </a:p>
          <a:p>
            <a:pPr lvl="1"/>
            <a:endParaRPr lang="en-US" dirty="0"/>
          </a:p>
          <a:p>
            <a:pPr lvl="1"/>
            <a:r>
              <a:rPr lang="en-US" dirty="0" smtClean="0"/>
              <a:t>Collaboration</a:t>
            </a:r>
            <a:br>
              <a:rPr lang="en-US" dirty="0" smtClean="0"/>
            </a:br>
            <a:endParaRPr lang="en-US" dirty="0"/>
          </a:p>
          <a:p>
            <a:pPr lvl="1"/>
            <a:r>
              <a:rPr lang="en-US" dirty="0" smtClean="0"/>
              <a:t>Responsiveness </a:t>
            </a:r>
            <a:r>
              <a:rPr lang="en-US" dirty="0"/>
              <a:t>to </a:t>
            </a:r>
            <a:r>
              <a:rPr lang="en-US" dirty="0" smtClean="0"/>
              <a:t>change</a:t>
            </a:r>
          </a:p>
          <a:p>
            <a:pPr lvl="1"/>
            <a:endParaRPr lang="en-US" dirty="0"/>
          </a:p>
          <a:p>
            <a:pPr lvl="1"/>
            <a:r>
              <a:rPr lang="en-US" dirty="0"/>
              <a:t>Working software</a:t>
            </a:r>
            <a:br>
              <a:rPr lang="en-US" dirty="0"/>
            </a:br>
            <a:r>
              <a:rPr lang="en-US" dirty="0"/>
              <a:t>				(Agile Alliance, 2001)</a:t>
            </a:r>
          </a:p>
        </p:txBody>
      </p:sp>
    </p:spTree>
    <p:extLst>
      <p:ext uri="{BB962C8B-B14F-4D97-AF65-F5344CB8AC3E}">
        <p14:creationId xmlns:p14="http://schemas.microsoft.com/office/powerpoint/2010/main" val="336641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Cathedral and the Bazaar</a:t>
            </a:r>
            <a:endParaRPr lang="en-US" dirty="0"/>
          </a:p>
        </p:txBody>
      </p:sp>
      <p:sp>
        <p:nvSpPr>
          <p:cNvPr id="5" name="Content Placeholder 4"/>
          <p:cNvSpPr>
            <a:spLocks noGrp="1"/>
          </p:cNvSpPr>
          <p:nvPr>
            <p:ph idx="1"/>
          </p:nvPr>
        </p:nvSpPr>
        <p:spPr/>
        <p:txBody>
          <a:bodyPr/>
          <a:lstStyle/>
          <a:p>
            <a:r>
              <a:rPr lang="en-US" dirty="0" smtClean="0"/>
              <a:t>Eric Raymond’s </a:t>
            </a:r>
            <a:r>
              <a:rPr lang="en-US" i="1" dirty="0" smtClean="0"/>
              <a:t>The Cathedral and the Bazaar</a:t>
            </a:r>
            <a:r>
              <a:rPr lang="en-US" dirty="0" smtClean="0"/>
              <a:t> (2001) compares OSS development to traditional models of software development.</a:t>
            </a:r>
          </a:p>
          <a:p>
            <a:endParaRPr lang="en-US" dirty="0"/>
          </a:p>
          <a:p>
            <a:r>
              <a:rPr lang="en-US" b="1" dirty="0" smtClean="0"/>
              <a:t>Cathedral</a:t>
            </a:r>
            <a:r>
              <a:rPr lang="en-US" dirty="0" smtClean="0"/>
              <a:t> </a:t>
            </a:r>
            <a:r>
              <a:rPr lang="en-US" b="1" dirty="0" smtClean="0"/>
              <a:t>model</a:t>
            </a:r>
            <a:r>
              <a:rPr lang="en-US" dirty="0" smtClean="0"/>
              <a:t> – Typical commercial model: the focus is on a single developer who passes down the software to users.</a:t>
            </a:r>
          </a:p>
          <a:p>
            <a:endParaRPr lang="en-US" b="1" dirty="0"/>
          </a:p>
          <a:p>
            <a:r>
              <a:rPr lang="en-US" b="1" dirty="0" smtClean="0"/>
              <a:t>Bazaar model</a:t>
            </a:r>
            <a:r>
              <a:rPr lang="en-US" dirty="0" smtClean="0"/>
              <a:t> – Software is developed in a distributed, collaborative way that relies on a “large and active community of users and co-developers” (Raymond, 2001).</a:t>
            </a:r>
            <a:endParaRPr lang="en-US" b="1" dirty="0"/>
          </a:p>
        </p:txBody>
      </p:sp>
    </p:spTree>
    <p:extLst>
      <p:ext uri="{BB962C8B-B14F-4D97-AF65-F5344CB8AC3E}">
        <p14:creationId xmlns:p14="http://schemas.microsoft.com/office/powerpoint/2010/main" val="4230271392"/>
      </p:ext>
    </p:extLst>
  </p:cSld>
  <p:clrMapOvr>
    <a:masterClrMapping/>
  </p:clrMapOvr>
  <mc:AlternateContent xmlns:mc="http://schemas.openxmlformats.org/markup-compatibility/2006" xmlns:p14="http://schemas.microsoft.com/office/powerpoint/2010/main">
    <mc:Choice Requires="p14">
      <p:transition spd="slow" p14:dur="2000" advTm="112905"/>
    </mc:Choice>
    <mc:Fallback xmlns="">
      <p:transition spd="slow" advTm="112905"/>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Collaborative and Decentralized</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43648644"/>
              </p:ext>
            </p:extLst>
          </p:nvPr>
        </p:nvGraphicFramePr>
        <p:xfrm>
          <a:off x="1143000" y="2057400"/>
          <a:ext cx="9872663" cy="403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351122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Community-driven</a:t>
            </a:r>
            <a:endParaRPr lang="en-US" dirty="0"/>
          </a:p>
        </p:txBody>
      </p:sp>
      <p:graphicFrame>
        <p:nvGraphicFramePr>
          <p:cNvPr id="13" name="Diagram 12"/>
          <p:cNvGraphicFramePr/>
          <p:nvPr>
            <p:extLst>
              <p:ext uri="{D42A27DB-BD31-4B8C-83A1-F6EECF244321}">
                <p14:modId xmlns:p14="http://schemas.microsoft.com/office/powerpoint/2010/main" val="3595087485"/>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0106709"/>
      </p:ext>
    </p:extLst>
  </p:cSld>
  <p:clrMapOvr>
    <a:masterClrMapping/>
  </p:clrMapOvr>
  <p:timing>
    <p:tnLst>
      <p:par>
        <p:cTn id="1" dur="indefinite" restart="never" nodeType="tmRoot"/>
      </p:par>
    </p:tn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9776</TotalTime>
  <Words>3468</Words>
  <Application>Microsoft Office PowerPoint</Application>
  <PresentationFormat>Widescreen</PresentationFormat>
  <Paragraphs>442</Paragraphs>
  <Slides>36</Slides>
  <Notes>31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36</vt:i4>
      </vt:variant>
    </vt:vector>
  </HeadingPairs>
  <TitlesOfParts>
    <vt:vector size="39" baseType="lpstr">
      <vt:lpstr>Calibri</vt:lpstr>
      <vt:lpstr>Corbel</vt:lpstr>
      <vt:lpstr>Basis</vt:lpstr>
      <vt:lpstr>Open Future</vt:lpstr>
      <vt:lpstr>Open Source</vt:lpstr>
      <vt:lpstr>What is Open Source?</vt:lpstr>
      <vt:lpstr>Acronym Soup</vt:lpstr>
      <vt:lpstr>Why Use Open Source Software (OSS)?</vt:lpstr>
      <vt:lpstr>OSS Development</vt:lpstr>
      <vt:lpstr>The Cathedral and the Bazaar</vt:lpstr>
      <vt:lpstr>Collaborative and Decentralized</vt:lpstr>
      <vt:lpstr>Community-driven</vt:lpstr>
      <vt:lpstr>Volunteer</vt:lpstr>
      <vt:lpstr>OSS Benefit: Developer Responsiveness</vt:lpstr>
      <vt:lpstr>OSS Benefit: Cost</vt:lpstr>
      <vt:lpstr>OSS Benefit: Customizability</vt:lpstr>
      <vt:lpstr>Some Drawbacks of OSS</vt:lpstr>
      <vt:lpstr>Finding OSS</vt:lpstr>
      <vt:lpstr>Assessing OSS</vt:lpstr>
      <vt:lpstr>Software Assessment: Fit and Maturity</vt:lpstr>
      <vt:lpstr>OSS Assessment</vt:lpstr>
      <vt:lpstr>Checking for Project Fit</vt:lpstr>
      <vt:lpstr>Checking for Project Maturity</vt:lpstr>
      <vt:lpstr>Acronym Soup, Redux</vt:lpstr>
      <vt:lpstr>QualiPSO’s OMM (Open Maturity Model)</vt:lpstr>
      <vt:lpstr>OMM Basics</vt:lpstr>
      <vt:lpstr>Example Assessment (Ambra, OMM)</vt:lpstr>
      <vt:lpstr>Example Assessment (Ambra, OMM)</vt:lpstr>
      <vt:lpstr>Example Assessment (Ambra, OMM)</vt:lpstr>
      <vt:lpstr>Example Assessment (OJS, OMM)</vt:lpstr>
      <vt:lpstr>Do your own OMM Assessment</vt:lpstr>
      <vt:lpstr>OSS in an Institutional Setting</vt:lpstr>
      <vt:lpstr>Using OSS</vt:lpstr>
      <vt:lpstr>Installation</vt:lpstr>
      <vt:lpstr>Updates and Maintenance</vt:lpstr>
      <vt:lpstr>Getting Help</vt:lpstr>
      <vt:lpstr>Getting Involved</vt:lpstr>
      <vt:lpstr>Questions?</vt:lpstr>
      <vt:lpstr>Sources</vt:lpstr>
    </vt:vector>
  </TitlesOfParts>
  <Company>WOU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Future</dc:title>
  <dc:creator>Stewart C. Baker</dc:creator>
  <cp:lastModifiedBy> </cp:lastModifiedBy>
  <cp:revision>60</cp:revision>
  <cp:lastPrinted>2019-03-21T22:55:21Z</cp:lastPrinted>
  <dcterms:created xsi:type="dcterms:W3CDTF">2019-03-14T19:21:54Z</dcterms:created>
  <dcterms:modified xsi:type="dcterms:W3CDTF">2019-03-28T21:34:12Z</dcterms:modified>
</cp:coreProperties>
</file>