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3" r:id="rId3"/>
    <p:sldId id="299" r:id="rId4"/>
    <p:sldId id="298" r:id="rId5"/>
    <p:sldId id="285" r:id="rId6"/>
    <p:sldId id="262" r:id="rId7"/>
    <p:sldId id="286" r:id="rId8"/>
    <p:sldId id="287" r:id="rId9"/>
    <p:sldId id="269" r:id="rId10"/>
    <p:sldId id="295" r:id="rId11"/>
    <p:sldId id="296" r:id="rId12"/>
    <p:sldId id="277" r:id="rId13"/>
    <p:sldId id="259" r:id="rId14"/>
    <p:sldId id="288" r:id="rId15"/>
    <p:sldId id="294" r:id="rId16"/>
    <p:sldId id="297" r:id="rId17"/>
    <p:sldId id="292" r:id="rId18"/>
    <p:sldId id="264" r:id="rId19"/>
    <p:sldId id="289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87" d="100"/>
          <a:sy n="87" d="100"/>
        </p:scale>
        <p:origin x="-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EA404-EA09-4F66-AD36-9DCD470BA590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D7ABB-ABD8-4EE8-B13B-A0F3BFBE3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24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EC21C-77A4-4523-B9D4-C0AAF656EF4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B03DE-147A-4541-8296-80DF2930F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77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B03DE-147A-4541-8296-80DF2930F62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3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B03DE-147A-4541-8296-80DF2930F62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9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CC58-4E0F-4FB9-AF00-8DC50375B8FD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5172-EE6B-4576-92FA-0A38B387F01B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3704D-DF45-4E91-8142-63810E759929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3E75-2FF0-4017-9ADF-5E918E2E9EF8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AC-ABDB-4E9B-9598-F36F9548F4CA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B6F2-025A-440F-997B-26D9F9FC418F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0234-D103-478B-8B0D-10BB783C3348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059E-4264-49D7-B73D-00788294C8BB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4A9A1-57F0-4E67-BBDD-DB1058EC42D1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85A7-38C4-47B1-A8D4-3B5C95799355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E3F5864-C2A1-488F-9AC7-028F5B930083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A14D65-B538-4C12-A166-5BE4C48E074C}" type="datetime1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EF008F-E747-4950-8200-E5DD4994C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Indigenous Mexican Languages </a:t>
            </a:r>
            <a:br>
              <a:rPr lang="en-US" dirty="0" smtClean="0"/>
            </a:br>
            <a:r>
              <a:rPr lang="en-US" dirty="0" smtClean="0"/>
              <a:t>in Oregon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/>
              <a:t>A</a:t>
            </a:r>
            <a:r>
              <a:rPr lang="en-US" sz="2700" dirty="0" smtClean="0"/>
              <a:t> Preliminary Assessment for Language Maintenance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924800" cy="1981200"/>
          </a:xfrm>
        </p:spPr>
        <p:txBody>
          <a:bodyPr>
            <a:normAutofit/>
          </a:bodyPr>
          <a:lstStyle/>
          <a:p>
            <a:r>
              <a:rPr lang="en-US" sz="1150" b="1" dirty="0" smtClean="0"/>
              <a:t>Simon Peters	</a:t>
            </a:r>
          </a:p>
          <a:p>
            <a:r>
              <a:rPr lang="en-US" sz="1150" b="1" dirty="0" smtClean="0"/>
              <a:t>Senior Thesis	</a:t>
            </a:r>
          </a:p>
          <a:p>
            <a:r>
              <a:rPr lang="en-US" sz="1150" b="1" dirty="0" smtClean="0"/>
              <a:t>Department of Applied Linguistics		</a:t>
            </a:r>
          </a:p>
          <a:p>
            <a:r>
              <a:rPr lang="en-US" sz="1150" b="1" dirty="0" smtClean="0"/>
              <a:t>Portland State University</a:t>
            </a:r>
            <a:br>
              <a:rPr lang="en-US" sz="1150" b="1" dirty="0" smtClean="0"/>
            </a:br>
            <a:r>
              <a:rPr lang="en-US" sz="1150" b="1" dirty="0" smtClean="0"/>
              <a:t>		</a:t>
            </a:r>
          </a:p>
          <a:p>
            <a:r>
              <a:rPr lang="en-US" sz="1150" b="1" dirty="0" smtClean="0"/>
              <a:t>Advisor</a:t>
            </a:r>
          </a:p>
          <a:p>
            <a:r>
              <a:rPr lang="en-US" sz="1150" b="1" dirty="0" smtClean="0"/>
              <a:t>Professor Tucker Childs						                  May 7</a:t>
            </a:r>
            <a:r>
              <a:rPr lang="en-US" sz="1150" b="1" baseline="30000" dirty="0" smtClean="0"/>
              <a:t>th</a:t>
            </a:r>
            <a:r>
              <a:rPr lang="en-US" sz="1150" b="1" dirty="0" smtClean="0"/>
              <a:t> 2014</a:t>
            </a:r>
          </a:p>
          <a:p>
            <a:endParaRPr lang="en-US" sz="115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Question </a:t>
            </a:r>
            <a:r>
              <a:rPr lang="en-US" dirty="0" smtClean="0">
                <a:latin typeface="Calibri"/>
                <a:cs typeface="Calibri"/>
              </a:rPr>
              <a:t>1</a:t>
            </a:r>
            <a:r>
              <a:rPr lang="en-US" dirty="0" smtClean="0">
                <a:cs typeface="Calibri"/>
              </a:rPr>
              <a:t>:  Cause</a:t>
            </a:r>
            <a:endParaRPr lang="en-US" dirty="0"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775191"/>
            <a:ext cx="8229600" cy="4625609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endParaRPr lang="en-US" sz="1200" dirty="0"/>
          </a:p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r>
              <a:rPr lang="en-US" dirty="0"/>
              <a:t>“We don’t want to be called </a:t>
            </a:r>
            <a:r>
              <a:rPr lang="en-US" dirty="0" err="1"/>
              <a:t>Oaxaquitos</a:t>
            </a:r>
            <a:r>
              <a:rPr lang="en-US" dirty="0"/>
              <a:t>.  We speak English and Spanish.”</a:t>
            </a:r>
            <a:br>
              <a:rPr lang="en-US" dirty="0"/>
            </a:br>
            <a:r>
              <a:rPr lang="en-US" sz="1200" dirty="0"/>
              <a:t>Mariano Junior (Stephen, </a:t>
            </a:r>
            <a:r>
              <a:rPr lang="en-US" sz="1200" dirty="0">
                <a:latin typeface="Calibri"/>
                <a:cs typeface="Calibri"/>
              </a:rPr>
              <a:t>2007</a:t>
            </a:r>
            <a:r>
              <a:rPr lang="en-US" sz="1200" dirty="0"/>
              <a:t>, p. </a:t>
            </a:r>
            <a:r>
              <a:rPr lang="en-US" sz="1200" dirty="0">
                <a:latin typeface="Calibri"/>
                <a:cs typeface="Calibri"/>
              </a:rPr>
              <a:t>216</a:t>
            </a:r>
            <a:r>
              <a:rPr lang="en-US" sz="1200" dirty="0"/>
              <a:t>)</a:t>
            </a:r>
          </a:p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endParaRPr lang="en-US" sz="1200" dirty="0"/>
          </a:p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r>
              <a:rPr lang="en-US" dirty="0" smtClean="0"/>
              <a:t>“They always talk about us like we are not worth as much as everyone else. They don’t like the people from Oaxaca.”</a:t>
            </a:r>
          </a:p>
          <a:p>
            <a:pPr lvl="2">
              <a:buNone/>
            </a:pPr>
            <a:r>
              <a:rPr lang="en-US" sz="1200" dirty="0" smtClean="0"/>
              <a:t>	Dolores (Stephen, </a:t>
            </a:r>
            <a:r>
              <a:rPr lang="en-US" sz="1200" dirty="0" smtClean="0">
                <a:latin typeface="Calibri" pitchFamily="34" charset="0"/>
              </a:rPr>
              <a:t>2007</a:t>
            </a:r>
            <a:r>
              <a:rPr lang="en-US" sz="1200" dirty="0" smtClean="0"/>
              <a:t>, p. </a:t>
            </a:r>
            <a:r>
              <a:rPr lang="en-US" sz="1200" dirty="0" smtClean="0">
                <a:latin typeface="Calibri" pitchFamily="34" charset="0"/>
              </a:rPr>
              <a:t>214</a:t>
            </a:r>
            <a:r>
              <a:rPr lang="en-US" sz="1200" dirty="0" smtClean="0"/>
              <a:t>)</a:t>
            </a:r>
          </a:p>
          <a:p>
            <a:pPr lvl="2">
              <a:buNone/>
            </a:pPr>
            <a:endParaRPr lang="en-US" sz="1200" dirty="0" smtClean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685800"/>
            <a:ext cx="228600" cy="228600"/>
          </a:xfrm>
          <a:prstGeom prst="rect">
            <a:avLst/>
          </a:prstGeom>
          <a:solidFill>
            <a:schemeClr val="accent4"/>
          </a:solidFill>
          <a:ln>
            <a:solidFill>
              <a:srgbClr val="FFFFFF">
                <a:alpha val="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Question </a:t>
            </a:r>
            <a:r>
              <a:rPr lang="en-US" dirty="0" smtClean="0">
                <a:latin typeface="Calibri"/>
                <a:cs typeface="Calibri"/>
              </a:rPr>
              <a:t>2</a:t>
            </a:r>
            <a:r>
              <a:rPr lang="en-US" dirty="0" smtClean="0"/>
              <a:t>: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5420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400" dirty="0" smtClean="0"/>
              <a:t>“We should be proud of being from there and of speaking our languages.  We shouldn’t be ashamed of this culture.”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200" dirty="0" smtClean="0"/>
              <a:t>Dolores (Stephen, </a:t>
            </a:r>
            <a:r>
              <a:rPr lang="en-US" sz="1200" dirty="0" smtClean="0">
                <a:latin typeface="Calibri" pitchFamily="34" charset="0"/>
              </a:rPr>
              <a:t>2007</a:t>
            </a:r>
            <a:r>
              <a:rPr lang="en-US" sz="1200" dirty="0" smtClean="0"/>
              <a:t>, p.</a:t>
            </a:r>
            <a:r>
              <a:rPr lang="en-US" sz="1200" dirty="0" smtClean="0">
                <a:latin typeface="Calibri" pitchFamily="34" charset="0"/>
              </a:rPr>
              <a:t>215</a:t>
            </a:r>
            <a:r>
              <a:rPr lang="en-US" sz="1200" dirty="0" smtClean="0"/>
              <a:t>)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400" dirty="0" smtClean="0"/>
              <a:t>“It is beautiful to have this language, </a:t>
            </a:r>
            <a:r>
              <a:rPr lang="en-US" sz="2400" dirty="0" err="1" smtClean="0"/>
              <a:t>Mixtec</a:t>
            </a:r>
            <a:r>
              <a:rPr lang="en-US" sz="2400" dirty="0" smtClean="0"/>
              <a:t>.  But there is going to come a time when we are going to lose this language, when we are going to forget it.”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200" dirty="0" smtClean="0"/>
              <a:t>Mariano González (Stephen, </a:t>
            </a:r>
            <a:r>
              <a:rPr lang="en-US" sz="1200" dirty="0" smtClean="0">
                <a:latin typeface="Calibri" pitchFamily="34" charset="0"/>
              </a:rPr>
              <a:t>2007</a:t>
            </a:r>
            <a:r>
              <a:rPr lang="en-US" sz="1200" dirty="0" smtClean="0"/>
              <a:t>, p.</a:t>
            </a:r>
            <a:r>
              <a:rPr lang="en-US" sz="1200" dirty="0" smtClean="0">
                <a:latin typeface="Calibri" pitchFamily="34" charset="0"/>
              </a:rPr>
              <a:t>216</a:t>
            </a:r>
            <a:r>
              <a:rPr lang="en-US" sz="1200" dirty="0" smtClean="0"/>
              <a:t>)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685800"/>
            <a:ext cx="228600" cy="228600"/>
          </a:xfrm>
          <a:prstGeom prst="rect">
            <a:avLst/>
          </a:prstGeom>
          <a:solidFill>
            <a:schemeClr val="accent4"/>
          </a:solidFill>
          <a:ln>
            <a:solidFill>
              <a:srgbClr val="FFFFFF">
                <a:alpha val="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Arenas for Cultural Preservation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7200" y="1828800"/>
            <a:ext cx="75438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Organizational Structures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Hometown Associations </a:t>
            </a:r>
            <a:br>
              <a:rPr lang="en-US" dirty="0" smtClean="0"/>
            </a:br>
            <a:r>
              <a:rPr lang="en-US" dirty="0" smtClean="0"/>
              <a:t>and Federations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Labor Unions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Social Clubs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Cultural Organizations</a:t>
            </a:r>
          </a:p>
          <a:p>
            <a:pPr lvl="3">
              <a:buNone/>
            </a:pPr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098" name="Picture 2" descr="http://ccis.ucsd.edu/wp-content/uploads/indigenous-migrants-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5280" y="2819400"/>
            <a:ext cx="1877720" cy="2819400"/>
          </a:xfrm>
          <a:prstGeom prst="rect">
            <a:avLst/>
          </a:prstGeom>
          <a:noFill/>
        </p:spPr>
      </p:pic>
      <p:pic>
        <p:nvPicPr>
          <p:cNvPr id="4100" name="Picture 4" descr="https://www.dukeupress.edu/Assets/Books/978-0-8223-3990-8_p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819400"/>
            <a:ext cx="1905000" cy="280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1"/>
            <a:ext cx="8991600" cy="4625609"/>
          </a:xfrm>
        </p:spPr>
        <p:txBody>
          <a:bodyPr>
            <a:normAutofit/>
          </a:bodyPr>
          <a:lstStyle/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800" dirty="0"/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dirty="0" smtClean="0"/>
              <a:t>	Objectives</a:t>
            </a:r>
          </a:p>
          <a:p>
            <a:pPr lvl="2"/>
            <a:r>
              <a:rPr lang="en-US" sz="2000" dirty="0" smtClean="0"/>
              <a:t>“Self-differentiation”  (Kearney, </a:t>
            </a:r>
            <a:r>
              <a:rPr lang="en-US" sz="2000" dirty="0" smtClean="0">
                <a:latin typeface="Calibri" pitchFamily="34" charset="0"/>
              </a:rPr>
              <a:t>1998</a:t>
            </a:r>
            <a:r>
              <a:rPr lang="en-US" sz="2000" dirty="0" smtClean="0"/>
              <a:t>)</a:t>
            </a:r>
          </a:p>
          <a:p>
            <a:pPr lvl="2"/>
            <a:r>
              <a:rPr lang="en-US" sz="2000" dirty="0" smtClean="0"/>
              <a:t>Visibility, voice, and respect</a:t>
            </a:r>
            <a:endParaRPr lang="en-US" sz="2000" dirty="0"/>
          </a:p>
          <a:p>
            <a:pPr lvl="2"/>
            <a:r>
              <a:rPr lang="en-US" sz="2000" dirty="0" smtClean="0"/>
              <a:t>Cultural maintenance </a:t>
            </a:r>
          </a:p>
          <a:p>
            <a:pPr marL="768096" lvl="2" indent="0">
              <a:buNone/>
            </a:pPr>
            <a:endParaRPr lang="en-US" sz="2000" dirty="0" smtClean="0"/>
          </a:p>
          <a:p>
            <a:pPr marL="768096" lvl="2" indent="0">
              <a:buNone/>
            </a:pPr>
            <a:endParaRPr lang="en-US" sz="2000" dirty="0" smtClean="0"/>
          </a:p>
          <a:p>
            <a:pPr marL="438912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sz="2000" dirty="0" smtClean="0"/>
              <a:t>	</a:t>
            </a:r>
            <a:r>
              <a:rPr lang="en-US" sz="2000" dirty="0"/>
              <a:t> </a:t>
            </a:r>
            <a:r>
              <a:rPr lang="en-US" sz="2000" dirty="0" smtClean="0"/>
              <a:t>“</a:t>
            </a:r>
            <a:r>
              <a:rPr lang="en-US" sz="2000" dirty="0"/>
              <a:t>A lot of them don’t even know about their own culture, and </a:t>
            </a:r>
            <a:r>
              <a:rPr lang="en-US" sz="2000" dirty="0" smtClean="0"/>
              <a:t>in some cases 	they </a:t>
            </a:r>
            <a:r>
              <a:rPr lang="en-US" sz="2000" dirty="0"/>
              <a:t>even deny its existence.  This contributes to the </a:t>
            </a:r>
            <a:r>
              <a:rPr lang="en-US" sz="2000" dirty="0" smtClean="0"/>
              <a:t>discrimination </a:t>
            </a:r>
            <a:r>
              <a:rPr lang="en-US" sz="2000" dirty="0"/>
              <a:t>that </a:t>
            </a:r>
            <a:r>
              <a:rPr lang="en-US" sz="2000" dirty="0" smtClean="0"/>
              <a:t>	exists </a:t>
            </a:r>
            <a:r>
              <a:rPr lang="en-US" sz="2000" dirty="0"/>
              <a:t>among mestizos toward indigenous </a:t>
            </a:r>
            <a:r>
              <a:rPr lang="en-US" sz="2000" dirty="0" smtClean="0"/>
              <a:t>peoples.”</a:t>
            </a:r>
            <a:br>
              <a:rPr lang="en-US" sz="2000" dirty="0" smtClean="0"/>
            </a:br>
            <a:r>
              <a:rPr lang="en-US" sz="2000" dirty="0" smtClean="0"/>
              <a:t>          </a:t>
            </a:r>
            <a:r>
              <a:rPr lang="en-US" sz="1100" dirty="0" err="1" smtClean="0"/>
              <a:t>Valentín</a:t>
            </a:r>
            <a:r>
              <a:rPr lang="en-US" sz="1100" dirty="0" smtClean="0"/>
              <a:t> </a:t>
            </a:r>
            <a:r>
              <a:rPr lang="en-US" sz="1100" dirty="0"/>
              <a:t>Sánchez, Secretary of Organization of </a:t>
            </a:r>
            <a:r>
              <a:rPr lang="en-US" sz="1100" dirty="0" err="1"/>
              <a:t>Oaxacan</a:t>
            </a:r>
            <a:r>
              <a:rPr lang="en-US" sz="1100" dirty="0"/>
              <a:t> Indigenous Migrant Communities (Stephen, </a:t>
            </a:r>
            <a:r>
              <a:rPr lang="en-US" sz="1100" dirty="0">
                <a:latin typeface="Calibri" pitchFamily="34" charset="0"/>
              </a:rPr>
              <a:t>2007</a:t>
            </a:r>
            <a:r>
              <a:rPr lang="en-US" sz="1100" dirty="0"/>
              <a:t>, p.</a:t>
            </a:r>
            <a:r>
              <a:rPr lang="en-US" sz="1100" dirty="0">
                <a:latin typeface="Calibri" pitchFamily="34" charset="0"/>
              </a:rPr>
              <a:t>267</a:t>
            </a:r>
            <a:r>
              <a:rPr lang="en-US" sz="1100" dirty="0"/>
              <a:t>)</a:t>
            </a:r>
          </a:p>
          <a:p>
            <a:pPr marL="768096" lvl="2" indent="0">
              <a:buNone/>
            </a:pPr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Guelaguetza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2003791"/>
            <a:ext cx="4953000" cy="5082809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dirty="0" smtClean="0">
                <a:latin typeface="Calibri" pitchFamily="34" charset="0"/>
              </a:rPr>
              <a:t>“This </a:t>
            </a:r>
            <a:r>
              <a:rPr lang="en-US" dirty="0" err="1" smtClean="0">
                <a:latin typeface="Calibri" pitchFamily="34" charset="0"/>
              </a:rPr>
              <a:t>Guelaguetza</a:t>
            </a:r>
            <a:r>
              <a:rPr lang="en-US" dirty="0" smtClean="0">
                <a:latin typeface="Calibri" pitchFamily="34" charset="0"/>
              </a:rPr>
              <a:t> was the point when </a:t>
            </a:r>
            <a:r>
              <a:rPr lang="en-US" dirty="0" err="1" smtClean="0">
                <a:latin typeface="Calibri" pitchFamily="34" charset="0"/>
              </a:rPr>
              <a:t>Oaxacans</a:t>
            </a:r>
            <a:r>
              <a:rPr lang="en-US" dirty="0" smtClean="0">
                <a:latin typeface="Calibri" pitchFamily="34" charset="0"/>
              </a:rPr>
              <a:t> began to leave their anonymity behind.” </a:t>
            </a:r>
          </a:p>
          <a:p>
            <a:pPr lvl="2">
              <a:buNone/>
            </a:pPr>
            <a:endParaRPr lang="en-US" dirty="0" smtClean="0">
              <a:latin typeface="Calibri" pitchFamily="34" charset="0"/>
            </a:endParaRPr>
          </a:p>
          <a:p>
            <a:pPr lvl="2">
              <a:buNone/>
            </a:pPr>
            <a:r>
              <a:rPr lang="en-US" dirty="0" smtClean="0">
                <a:latin typeface="Calibri" pitchFamily="34" charset="0"/>
              </a:rPr>
              <a:t>“They are realizing that our culture can be demonstrated at any event, even at the world-class level.  And they are doing it.”</a:t>
            </a:r>
            <a:br>
              <a:rPr lang="en-US" dirty="0" smtClean="0">
                <a:latin typeface="Calibri" pitchFamily="34" charset="0"/>
              </a:rPr>
            </a:br>
            <a:r>
              <a:rPr lang="en-US" sz="1200" dirty="0" smtClean="0">
                <a:latin typeface="Calibri" pitchFamily="34" charset="0"/>
              </a:rPr>
              <a:t/>
            </a:r>
            <a:br>
              <a:rPr lang="en-US" sz="1200" dirty="0" smtClean="0">
                <a:latin typeface="Calibri" pitchFamily="34" charset="0"/>
              </a:rPr>
            </a:br>
            <a:r>
              <a:rPr lang="en-US" sz="1200" dirty="0" smtClean="0"/>
              <a:t>Gustavo Santiago </a:t>
            </a:r>
            <a:r>
              <a:rPr lang="en-US" sz="1200" dirty="0" err="1" smtClean="0"/>
              <a:t>Márquez</a:t>
            </a:r>
            <a:r>
              <a:rPr lang="en-US" sz="1200" dirty="0" smtClean="0"/>
              <a:t>, </a:t>
            </a:r>
            <a:r>
              <a:rPr lang="en-US" sz="1200" dirty="0" err="1" smtClean="0"/>
              <a:t>Oaxacan</a:t>
            </a:r>
            <a:r>
              <a:rPr lang="en-US" sz="1200" dirty="0" smtClean="0"/>
              <a:t> Federation of Indigenous Communities and Organizations in California</a:t>
            </a:r>
          </a:p>
          <a:p>
            <a:pPr lvl="2">
              <a:buNone/>
            </a:pPr>
            <a:r>
              <a:rPr lang="en-US" sz="1200" dirty="0" smtClean="0">
                <a:latin typeface="Calibri" pitchFamily="34" charset="0"/>
              </a:rPr>
              <a:t>	(Fox &amp; Rivera-Salgado, 2004, p. 84)</a:t>
            </a:r>
          </a:p>
          <a:p>
            <a:pPr lvl="2">
              <a:buNone/>
            </a:pPr>
            <a:endParaRPr lang="en-US" sz="1200" dirty="0" smtClean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2" descr="http://www.clacpi.org/wp-content/uploads/2013/08/wpa090b332_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981200"/>
            <a:ext cx="2857500" cy="44190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81600" y="64008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Retrieved from http://www.clacpi.org/estados-unidos-xxvi-festival-guelaguetza-o-r-o-2013/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Mixtec</a:t>
            </a:r>
            <a:r>
              <a:rPr lang="en-US" sz="4800" dirty="0" smtClean="0"/>
              <a:t> Codices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4724400"/>
            <a:ext cx="9220200" cy="2286000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sz="1000" dirty="0"/>
              <a:t> </a:t>
            </a:r>
            <a:r>
              <a:rPr lang="en-US" sz="1000" dirty="0" smtClean="0"/>
              <a:t>      </a:t>
            </a:r>
            <a:r>
              <a:rPr lang="en-US" sz="1000" dirty="0" smtClean="0"/>
              <a:t>Retrieved </a:t>
            </a:r>
            <a:r>
              <a:rPr lang="en-US" sz="1000" dirty="0" smtClean="0"/>
              <a:t>from http://</a:t>
            </a:r>
            <a:r>
              <a:rPr lang="en-US" sz="1000" dirty="0" smtClean="0"/>
              <a:t>en.wikipedia.org/wiki/File:CodexZoucheNuttallMixtecBritishMuseum20050108_CopyrightKaihsuTai.jpg</a:t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dirty="0" smtClean="0"/>
              <a:t>“We </a:t>
            </a:r>
            <a:r>
              <a:rPr lang="en-US" dirty="0" smtClean="0"/>
              <a:t>want to promote the idea of people in </a:t>
            </a:r>
            <a:r>
              <a:rPr lang="en-US" dirty="0" smtClean="0"/>
              <a:t>our </a:t>
            </a:r>
            <a:br>
              <a:rPr lang="en-US" dirty="0" smtClean="0"/>
            </a:br>
            <a:r>
              <a:rPr lang="en-US" dirty="0" smtClean="0"/>
              <a:t>    community </a:t>
            </a:r>
            <a:r>
              <a:rPr lang="en-US" dirty="0" smtClean="0"/>
              <a:t>learning their own history and sharing it</a:t>
            </a:r>
            <a:r>
              <a:rPr lang="en-US" dirty="0" smtClean="0"/>
              <a:t>.”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     </a:t>
            </a:r>
            <a:r>
              <a:rPr lang="en-US" sz="1200" dirty="0" err="1" smtClean="0"/>
              <a:t>Valentín</a:t>
            </a:r>
            <a:r>
              <a:rPr lang="en-US" sz="1200" dirty="0" smtClean="0"/>
              <a:t> </a:t>
            </a:r>
            <a:r>
              <a:rPr lang="en-US" sz="1200" dirty="0" smtClean="0"/>
              <a:t>Sánchez, Secretary of Organization of </a:t>
            </a:r>
            <a:r>
              <a:rPr lang="en-US" sz="1200" dirty="0" err="1" smtClean="0"/>
              <a:t>Oaxacan</a:t>
            </a:r>
            <a:r>
              <a:rPr lang="en-US" sz="1200" dirty="0" smtClean="0"/>
              <a:t> Indigenous Migrant Communities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         (</a:t>
            </a:r>
            <a:r>
              <a:rPr lang="en-US" sz="1200" dirty="0" smtClean="0"/>
              <a:t>Stephen, </a:t>
            </a:r>
            <a:r>
              <a:rPr lang="en-US" sz="1200" dirty="0" smtClean="0">
                <a:latin typeface="Calibri" pitchFamily="34" charset="0"/>
              </a:rPr>
              <a:t>2007</a:t>
            </a:r>
            <a:r>
              <a:rPr lang="en-US" sz="1200" dirty="0" smtClean="0"/>
              <a:t>,</a:t>
            </a:r>
            <a:r>
              <a:rPr lang="en-US" sz="1200" dirty="0"/>
              <a:t> </a:t>
            </a:r>
            <a:r>
              <a:rPr lang="en-US" sz="1200" dirty="0" smtClean="0"/>
              <a:t>pp.</a:t>
            </a:r>
            <a:r>
              <a:rPr lang="en-US" sz="1200" dirty="0" smtClean="0">
                <a:latin typeface="Calibri" pitchFamily="34" charset="0"/>
              </a:rPr>
              <a:t>268-9</a:t>
            </a:r>
            <a:r>
              <a:rPr lang="en-US" sz="1200" dirty="0" smtClean="0"/>
              <a:t>)</a:t>
            </a:r>
          </a:p>
          <a:p>
            <a:pPr lvl="2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146" name="Picture 2" descr="http://upload.wikimedia.org/wikipedia/commons/8/8c/CodexZoucheNuttallMixtecBritishMuseum20050108_CopyrightKaihsuT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239000" cy="2957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 Research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r>
              <a:rPr lang="en-US" sz="2800" dirty="0" smtClean="0"/>
              <a:t>“</a:t>
            </a:r>
            <a:r>
              <a:rPr lang="en-US" sz="2800" dirty="0" smtClean="0"/>
              <a:t>The survival of peoples, cultures, and languages; </a:t>
            </a:r>
            <a:r>
              <a:rPr lang="en-US" sz="2800" dirty="0" smtClean="0"/>
              <a:t>the</a:t>
            </a:r>
            <a:br>
              <a:rPr lang="en-US" sz="2800" dirty="0" smtClean="0"/>
            </a:br>
            <a:r>
              <a:rPr lang="en-US" sz="2800" dirty="0" smtClean="0"/>
              <a:t>    struggle </a:t>
            </a:r>
            <a:r>
              <a:rPr lang="en-US" sz="2800" dirty="0" smtClean="0"/>
              <a:t>to become self-determining, the need </a:t>
            </a:r>
            <a:r>
              <a:rPr lang="en-US" sz="2800" dirty="0" smtClean="0"/>
              <a:t>to</a:t>
            </a:r>
            <a:br>
              <a:rPr lang="en-US" sz="2800" dirty="0" smtClean="0"/>
            </a:br>
            <a:r>
              <a:rPr lang="en-US" sz="2800" dirty="0" smtClean="0"/>
              <a:t>    take </a:t>
            </a:r>
            <a:r>
              <a:rPr lang="en-US" sz="2800" dirty="0" smtClean="0"/>
              <a:t>back control of our destinies.”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 smtClean="0"/>
              <a:t>					           </a:t>
            </a:r>
            <a:r>
              <a:rPr lang="en-US" sz="1200" dirty="0" smtClean="0"/>
              <a:t>Linda </a:t>
            </a:r>
            <a:r>
              <a:rPr lang="en-US" sz="1200" dirty="0" err="1" smtClean="0"/>
              <a:t>Tuhiwai</a:t>
            </a:r>
            <a:r>
              <a:rPr lang="en-US" sz="1200" dirty="0" smtClean="0"/>
              <a:t> Smith (Stephen, </a:t>
            </a:r>
            <a:r>
              <a:rPr lang="en-US" sz="1200" dirty="0" smtClean="0">
                <a:latin typeface="Calibri"/>
                <a:cs typeface="Calibri"/>
              </a:rPr>
              <a:t>2007</a:t>
            </a:r>
            <a:r>
              <a:rPr lang="en-US" sz="1200" dirty="0" smtClean="0"/>
              <a:t>, p.</a:t>
            </a:r>
            <a:r>
              <a:rPr lang="en-US" sz="1200" dirty="0" smtClean="0">
                <a:latin typeface="Calibri"/>
                <a:cs typeface="Calibri"/>
              </a:rPr>
              <a:t>282</a:t>
            </a:r>
            <a:r>
              <a:rPr lang="en-US" sz="1200" dirty="0" smtClean="0"/>
              <a:t>)</a:t>
            </a:r>
            <a:endParaRPr lang="en-US" sz="1200" dirty="0"/>
          </a:p>
          <a:p>
            <a:pPr marL="118872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Question </a:t>
            </a:r>
            <a:r>
              <a:rPr lang="en-US" dirty="0" smtClean="0">
                <a:latin typeface="Calibri"/>
                <a:cs typeface="Calibri"/>
              </a:rPr>
              <a:t>3</a:t>
            </a:r>
            <a:r>
              <a:rPr lang="en-US" dirty="0" smtClean="0"/>
              <a:t>: Best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29384"/>
            <a:ext cx="4495800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dirty="0" smtClean="0"/>
              <a:t>Community Desire</a:t>
            </a:r>
          </a:p>
          <a:p>
            <a:pPr>
              <a:buNone/>
            </a:pP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language attitudes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degree of participation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preferred scope </a:t>
            </a:r>
            <a:br>
              <a:rPr lang="en-US" sz="2000" dirty="0" smtClean="0"/>
            </a:br>
            <a:r>
              <a:rPr lang="en-US" sz="2000" dirty="0" smtClean="0"/>
              <a:t> and framework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support from culture </a:t>
            </a:r>
            <a:br>
              <a:rPr lang="en-US" sz="2000" dirty="0" smtClean="0"/>
            </a:br>
            <a:r>
              <a:rPr lang="en-US" sz="2000" dirty="0" smtClean="0"/>
              <a:t> groups and unions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929384"/>
            <a:ext cx="5486400" cy="4623816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3200" dirty="0" smtClean="0"/>
              <a:t>Community Composition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language diversity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population sizes 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geographic dispersal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stage of shift 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human language </a:t>
            </a:r>
            <a:br>
              <a:rPr lang="en-US" sz="2000" dirty="0" smtClean="0"/>
            </a:br>
            <a:r>
              <a:rPr lang="en-US" sz="2000" dirty="0" smtClean="0"/>
              <a:t> resources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685800"/>
            <a:ext cx="228600" cy="228600"/>
          </a:xfrm>
          <a:prstGeom prst="rect">
            <a:avLst/>
          </a:prstGeom>
          <a:solidFill>
            <a:schemeClr val="accent4"/>
          </a:solidFill>
          <a:ln>
            <a:solidFill>
              <a:srgbClr val="FFFFFF">
                <a:alpha val="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371600"/>
            <a:ext cx="86868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800" dirty="0" smtClean="0"/>
              <a:t>	   </a:t>
            </a:r>
            <a:r>
              <a:rPr lang="en-US" sz="3500" dirty="0" smtClean="0"/>
              <a:t>Documentation and Materials</a:t>
            </a:r>
          </a:p>
          <a:p>
            <a:pPr lvl="2"/>
            <a:r>
              <a:rPr lang="en-US" sz="2200" dirty="0" smtClean="0"/>
              <a:t>existing materials from Mexico</a:t>
            </a:r>
          </a:p>
          <a:p>
            <a:pPr lvl="2"/>
            <a:r>
              <a:rPr lang="en-US" sz="2200" dirty="0" smtClean="0"/>
              <a:t>involve elders, native speakers, and learners in </a:t>
            </a:r>
            <a:br>
              <a:rPr lang="en-US" sz="2200" dirty="0" smtClean="0"/>
            </a:br>
            <a:r>
              <a:rPr lang="en-US" sz="2200" dirty="0" smtClean="0"/>
              <a:t>language and cultural materials production</a:t>
            </a:r>
          </a:p>
          <a:p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	    </a:t>
            </a:r>
            <a:r>
              <a:rPr lang="en-US" sz="3500" dirty="0" smtClean="0"/>
              <a:t>Community Classes</a:t>
            </a:r>
          </a:p>
          <a:p>
            <a:pPr lvl="2"/>
            <a:r>
              <a:rPr lang="en-US" sz="2200" dirty="0" smtClean="0"/>
              <a:t>language activities for children and families</a:t>
            </a:r>
          </a:p>
          <a:p>
            <a:pPr lvl="2"/>
            <a:r>
              <a:rPr lang="en-US" sz="2200" dirty="0" smtClean="0"/>
              <a:t>Mast</a:t>
            </a:r>
            <a:r>
              <a:rPr lang="en-US" sz="2200" dirty="0" smtClean="0"/>
              <a:t>er-Apprentice </a:t>
            </a:r>
            <a:endParaRPr lang="en-US" sz="2200" dirty="0" smtClean="0"/>
          </a:p>
          <a:p>
            <a:pPr lvl="2"/>
            <a:r>
              <a:rPr lang="en-US" sz="2200" dirty="0" smtClean="0"/>
              <a:t>web classes, distance learning</a:t>
            </a:r>
          </a:p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500" dirty="0" smtClean="0"/>
              <a:t>	    Public School Curriculum or Club</a:t>
            </a:r>
          </a:p>
          <a:p>
            <a:pPr lvl="2"/>
            <a:r>
              <a:rPr lang="en-US" sz="2200" dirty="0" smtClean="0"/>
              <a:t>applying language to new domains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Do you have any questions or comments</a:t>
            </a:r>
            <a:r>
              <a:rPr lang="en-US" dirty="0" smtClean="0">
                <a:solidFill>
                  <a:schemeClr val="accent1"/>
                </a:solidFill>
              </a:rPr>
              <a:t>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 from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5191"/>
            <a:ext cx="8229600" cy="4625609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2">
              <a:buNone/>
            </a:pPr>
            <a:r>
              <a:rPr lang="en-US" dirty="0" smtClean="0"/>
              <a:t>“Mexican migrants in the United States are still widely assumed to be an ethnically homogenous population.”</a:t>
            </a:r>
          </a:p>
          <a:p>
            <a:pPr lvl="2">
              <a:buNone/>
            </a:pPr>
            <a:r>
              <a:rPr lang="en-US" sz="1200" dirty="0" smtClean="0"/>
              <a:t>        (Fox &amp; Rivera-Salgado, </a:t>
            </a:r>
            <a:r>
              <a:rPr lang="en-US" sz="1200" dirty="0" smtClean="0">
                <a:latin typeface="Calibri"/>
                <a:cs typeface="Calibri"/>
              </a:rPr>
              <a:t>2004</a:t>
            </a:r>
            <a:r>
              <a:rPr lang="en-US" sz="1200" dirty="0" smtClean="0"/>
              <a:t>, p. </a:t>
            </a:r>
            <a:r>
              <a:rPr lang="en-US" sz="1200" dirty="0" smtClean="0">
                <a:latin typeface="Calibri" pitchFamily="34" charset="0"/>
              </a:rPr>
              <a:t>1</a:t>
            </a:r>
            <a:r>
              <a:rPr lang="en-US" sz="1200" dirty="0" smtClean="0"/>
              <a:t>)</a:t>
            </a:r>
            <a:endParaRPr lang="en-US" sz="1200" dirty="0" smtClean="0">
              <a:latin typeface="Calibri" pitchFamily="34" charset="0"/>
            </a:endParaRP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/>
              <a:t>“California Overtakes Oklahoma as State with Most American Indians”</a:t>
            </a:r>
            <a:br>
              <a:rPr lang="en-US" dirty="0" smtClean="0"/>
            </a:br>
            <a:r>
              <a:rPr lang="en-US" sz="1200" dirty="0" smtClean="0"/>
              <a:t>(</a:t>
            </a:r>
            <a:r>
              <a:rPr lang="en-US" sz="1200" dirty="0" err="1" smtClean="0"/>
              <a:t>Huizar</a:t>
            </a:r>
            <a:r>
              <a:rPr lang="en-US" sz="1200" dirty="0" smtClean="0"/>
              <a:t> Murillo &amp; </a:t>
            </a:r>
            <a:r>
              <a:rPr lang="en-US" sz="1200" dirty="0" err="1" smtClean="0"/>
              <a:t>Cerda</a:t>
            </a:r>
            <a:r>
              <a:rPr lang="en-US" sz="1200" dirty="0" smtClean="0"/>
              <a:t>, </a:t>
            </a:r>
            <a:r>
              <a:rPr lang="en-US" sz="1200" dirty="0" smtClean="0">
                <a:latin typeface="Calibri"/>
                <a:cs typeface="Calibri"/>
              </a:rPr>
              <a:t>2004</a:t>
            </a:r>
            <a:r>
              <a:rPr lang="en-US" sz="1200" dirty="0" smtClean="0"/>
              <a:t>, p. </a:t>
            </a:r>
            <a:r>
              <a:rPr lang="en-US" sz="1200" dirty="0" smtClean="0">
                <a:latin typeface="Calibri" pitchFamily="34" charset="0"/>
              </a:rPr>
              <a:t>279</a:t>
            </a:r>
            <a:r>
              <a:rPr lang="en-US" sz="1200" dirty="0" smtClean="0"/>
              <a:t>)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78009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690" dirty="0" smtClean="0"/>
          </a:p>
          <a:p>
            <a:pPr>
              <a:buNone/>
            </a:pPr>
            <a:endParaRPr lang="pt-BR" sz="690" dirty="0" smtClean="0"/>
          </a:p>
          <a:p>
            <a:pPr>
              <a:buNone/>
            </a:pPr>
            <a:endParaRPr lang="pt-BR" sz="1200" dirty="0"/>
          </a:p>
          <a:p>
            <a:pPr>
              <a:buNone/>
            </a:pPr>
            <a:endParaRPr lang="pt-BR" sz="1200" dirty="0" smtClean="0"/>
          </a:p>
          <a:p>
            <a:pPr>
              <a:buNone/>
            </a:pPr>
            <a:r>
              <a:rPr lang="pt-BR" sz="1200" dirty="0" smtClean="0"/>
              <a:t>Fox</a:t>
            </a:r>
            <a:r>
              <a:rPr lang="pt-BR" sz="1200" dirty="0" smtClean="0"/>
              <a:t>, J., &amp; Rivera-Salgado, G. (Eds.). </a:t>
            </a:r>
            <a:r>
              <a:rPr lang="en-US" sz="1200" dirty="0" smtClean="0"/>
              <a:t>(2004). Building Civil Society among Indigenous Migrants. In </a:t>
            </a:r>
            <a:r>
              <a:rPr lang="en-US" sz="1200" i="1" dirty="0" smtClean="0"/>
              <a:t>Indigenous Mexican Migrants in the United States</a:t>
            </a:r>
            <a:r>
              <a:rPr lang="en-US" sz="1200" dirty="0" smtClean="0"/>
              <a:t> (pp. 1-68). La Jolla, CA: Center for U.S.-Mexican Studies, UCSD, &amp; Center for Comparative Immigration Studies, UCSD.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Stephen, L. (2007). </a:t>
            </a:r>
            <a:r>
              <a:rPr lang="en-US" sz="1200" i="1" dirty="0" err="1" smtClean="0"/>
              <a:t>Transborder</a:t>
            </a:r>
            <a:r>
              <a:rPr lang="en-US" sz="1200" i="1" dirty="0" smtClean="0"/>
              <a:t> Lives: Indigenous </a:t>
            </a:r>
            <a:r>
              <a:rPr lang="en-US" sz="1200" i="1" dirty="0" err="1" smtClean="0"/>
              <a:t>Oaxacans</a:t>
            </a:r>
            <a:r>
              <a:rPr lang="en-US" sz="1200" i="1" dirty="0" smtClean="0"/>
              <a:t> in Mexico, California, and Oregon</a:t>
            </a:r>
            <a:r>
              <a:rPr lang="en-US" sz="1200" dirty="0" smtClean="0"/>
              <a:t>. Durham: Duke University Press.</a:t>
            </a:r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r>
              <a:rPr lang="de-DE" sz="1200" dirty="0" smtClean="0"/>
              <a:t>Terborg, R., Landa, L. G., &amp; Moore, P. (2006). </a:t>
            </a:r>
            <a:r>
              <a:rPr lang="en-US" sz="1200" dirty="0" smtClean="0"/>
              <a:t>The Language Situation in Mexico. </a:t>
            </a:r>
            <a:r>
              <a:rPr lang="en-US" sz="1200" i="1" dirty="0" smtClean="0"/>
              <a:t>Current Issues in Language Planning</a:t>
            </a:r>
            <a:r>
              <a:rPr lang="en-US" sz="1200" dirty="0" smtClean="0"/>
              <a:t>, </a:t>
            </a:r>
            <a:r>
              <a:rPr lang="en-US" sz="1200" i="1" dirty="0" smtClean="0"/>
              <a:t>7</a:t>
            </a:r>
            <a:r>
              <a:rPr lang="en-US" sz="1200" dirty="0" smtClean="0"/>
              <a:t>(4), 415–518. 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U.S. Census Bureau. 2010 Census. http://factfinder2.census.gov/faces/tableservices/jsf/pages/productview.xhtml?src=bkmk. Accessed March 8, 2014</a:t>
            </a:r>
            <a:r>
              <a:rPr lang="en-US" sz="1200" dirty="0" smtClean="0"/>
              <a:t>.</a:t>
            </a:r>
          </a:p>
          <a:p>
            <a:pPr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 Mexico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Content Placeholder 3" descr="indigenousgroups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096000" cy="45567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6422873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Retrieved at http://www.mexconnect.com/articles/1165-did-you-know-oaxaca-is-the-most-culturally-diverse-state-in-mexico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3473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Language Endangerment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1" name="Content Placeholder 4" descr="Inverted_Pyrami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828800"/>
            <a:ext cx="5257800" cy="43849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81200" y="638169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Anderson, G., &amp; Harrison, K. D. (2007). Living Tongues Institute for Endangered Languages. Retrieved from http://www.swarthmore.edu/SocSci/langhotspots/globaltrends.html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298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182" y="1905000"/>
            <a:ext cx="5506218" cy="4401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Indigenous Mexican Languages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3600" dirty="0" smtClean="0"/>
              <a:t>Mexican </a:t>
            </a:r>
            <a:r>
              <a:rPr lang="en-US" sz="3600" b="1" dirty="0" smtClean="0"/>
              <a:t>IL</a:t>
            </a:r>
            <a:r>
              <a:rPr lang="en-US" sz="3600" dirty="0" smtClean="0"/>
              <a:t>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572000" cy="5562600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>
                <a:latin typeface="Calibri" pitchFamily="34" charset="0"/>
              </a:rPr>
              <a:t>62</a:t>
            </a:r>
            <a:r>
              <a:rPr lang="en-US" dirty="0" smtClean="0"/>
              <a:t> languages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spoken among </a:t>
            </a:r>
            <a:br>
              <a:rPr lang="en-US" dirty="0" smtClean="0"/>
            </a:br>
            <a:r>
              <a:rPr lang="en-US" dirty="0" smtClean="0">
                <a:latin typeface="Calibri" pitchFamily="34" charset="0"/>
              </a:rPr>
              <a:t>7 </a:t>
            </a:r>
            <a:r>
              <a:rPr lang="en-US" dirty="0" smtClean="0"/>
              <a:t>million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latin typeface="Calibri" pitchFamily="34" charset="0"/>
              </a:rPr>
              <a:t>6.7</a:t>
            </a:r>
            <a:r>
              <a:rPr lang="en-US" dirty="0" smtClean="0"/>
              <a:t>%  of total)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latin typeface="Calibri" pitchFamily="34" charset="0"/>
              </a:rPr>
              <a:t>28</a:t>
            </a:r>
            <a:r>
              <a:rPr lang="en-US" dirty="0" smtClean="0"/>
              <a:t> have more than </a:t>
            </a:r>
            <a:br>
              <a:rPr lang="en-US" dirty="0" smtClean="0"/>
            </a:br>
            <a:r>
              <a:rPr lang="en-US" dirty="0" smtClean="0">
                <a:latin typeface="Calibri" pitchFamily="34" charset="0"/>
              </a:rPr>
              <a:t>10,000</a:t>
            </a:r>
            <a:r>
              <a:rPr lang="en-US" dirty="0" smtClean="0"/>
              <a:t> speakers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latin typeface="Calibri" pitchFamily="34" charset="0"/>
              </a:rPr>
              <a:t>24 have </a:t>
            </a:r>
            <a:r>
              <a:rPr lang="en-US" dirty="0" smtClean="0"/>
              <a:t>fewer than </a:t>
            </a:r>
            <a:br>
              <a:rPr lang="en-US" dirty="0" smtClean="0"/>
            </a:br>
            <a:r>
              <a:rPr lang="en-US" dirty="0" smtClean="0">
                <a:latin typeface="Calibri" pitchFamily="34" charset="0"/>
              </a:rPr>
              <a:t>1,000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14800" y="638169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Anderson, G., &amp; Harrison, K. D. (2007). Living Tongues Institute for Endangered Languages. Retrieved from http://www.swarthmore.edu/SocSci/langhotspots/globaltrends.html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5334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SPANISH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495800" y="5486400"/>
            <a:ext cx="30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Ideology and Policy </a:t>
            </a:r>
            <a:br>
              <a:rPr lang="en-US" dirty="0" smtClean="0"/>
            </a:br>
            <a:r>
              <a:rPr lang="en-US" dirty="0" smtClean="0"/>
              <a:t>in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775191"/>
            <a:ext cx="8686800" cy="462560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pPr lvl="2"/>
            <a:r>
              <a:rPr lang="en-US" sz="2800" dirty="0" smtClean="0"/>
              <a:t>One-Language-One-Nation Ideology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lvl="2"/>
            <a:r>
              <a:rPr lang="en-US" sz="2800" dirty="0" smtClean="0"/>
              <a:t>Assimilation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lvl="2"/>
            <a:r>
              <a:rPr lang="en-US" sz="2800" dirty="0" smtClean="0"/>
              <a:t>Education Quality</a:t>
            </a:r>
            <a:r>
              <a:rPr lang="en-US" dirty="0" smtClean="0"/>
              <a:t>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3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057400"/>
            <a:ext cx="4572000" cy="3606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to Oregon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572000" cy="5791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 lvl="1"/>
            <a:r>
              <a:rPr lang="en-US" dirty="0" smtClean="0"/>
              <a:t>Significant populations in: </a:t>
            </a:r>
            <a:br>
              <a:rPr lang="en-US" dirty="0" smtClean="0"/>
            </a:br>
            <a:r>
              <a:rPr lang="en-US" dirty="0" smtClean="0"/>
              <a:t>Gresham, Portland, Woodburn, Keizer, Salem, Eugene, Grants Pass, Medford, Ashland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latin typeface="Calibri" pitchFamily="34" charset="0"/>
              </a:rPr>
              <a:t>10,497</a:t>
            </a:r>
            <a:r>
              <a:rPr lang="en-US" dirty="0" smtClean="0"/>
              <a:t> “Hispanic</a:t>
            </a:r>
            <a:br>
              <a:rPr lang="en-US" dirty="0" smtClean="0"/>
            </a:br>
            <a:r>
              <a:rPr lang="en-US" dirty="0" smtClean="0"/>
              <a:t>American Indians”</a:t>
            </a:r>
            <a:br>
              <a:rPr lang="en-US" dirty="0" smtClean="0"/>
            </a:br>
            <a:r>
              <a:rPr lang="en-US" dirty="0" smtClean="0"/>
              <a:t>in Oregon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>
                <a:latin typeface="Calibri" pitchFamily="34" charset="0"/>
              </a:rPr>
              <a:t>10</a:t>
            </a:r>
            <a:r>
              <a:rPr lang="en-US" dirty="0" smtClean="0"/>
              <a:t>%</a:t>
            </a:r>
            <a:r>
              <a:rPr lang="en-US" dirty="0" smtClean="0">
                <a:latin typeface="Calibri" pitchFamily="34" charset="0"/>
              </a:rPr>
              <a:t> of Woodburn households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err="1" smtClean="0">
                <a:latin typeface="Calibri" pitchFamily="34" charset="0"/>
              </a:rPr>
              <a:t>Mixtec</a:t>
            </a:r>
            <a:r>
              <a:rPr lang="en-US" dirty="0" smtClean="0">
                <a:latin typeface="Calibri" pitchFamily="34" charset="0"/>
              </a:rPr>
              <a:t> -dominant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48200" y="601980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San </a:t>
            </a:r>
            <a:r>
              <a:rPr lang="en-US" sz="1000" dirty="0" err="1"/>
              <a:t>Agustín</a:t>
            </a:r>
            <a:r>
              <a:rPr lang="en-US" sz="1000" dirty="0"/>
              <a:t> </a:t>
            </a:r>
            <a:r>
              <a:rPr lang="en-US" sz="1000" dirty="0" err="1" smtClean="0"/>
              <a:t>Atendango</a:t>
            </a:r>
            <a:r>
              <a:rPr lang="en-US" sz="1000" dirty="0" smtClean="0"/>
              <a:t> migration paths to the United States, </a:t>
            </a:r>
            <a:br>
              <a:rPr lang="en-US" sz="1000" dirty="0" smtClean="0"/>
            </a:br>
            <a:r>
              <a:rPr lang="en-US" sz="1000" dirty="0" smtClean="0"/>
              <a:t>late </a:t>
            </a:r>
            <a:r>
              <a:rPr lang="en-US" sz="1000" dirty="0" smtClean="0">
                <a:latin typeface="Calibri" panose="020F0502020204030204" pitchFamily="34" charset="0"/>
              </a:rPr>
              <a:t>1970</a:t>
            </a:r>
            <a:r>
              <a:rPr lang="en-US" sz="1000" dirty="0" smtClean="0"/>
              <a:t>s to present.  (Stephen,</a:t>
            </a:r>
            <a:r>
              <a:rPr lang="en-US" sz="1000" dirty="0" smtClean="0">
                <a:latin typeface="Calibri" panose="020F0502020204030204" pitchFamily="34" charset="0"/>
              </a:rPr>
              <a:t> 2007</a:t>
            </a:r>
            <a:r>
              <a:rPr lang="en-US" sz="1000" dirty="0" smtClean="0"/>
              <a:t>, p. </a:t>
            </a:r>
            <a:r>
              <a:rPr lang="en-US" sz="1000" dirty="0" smtClean="0">
                <a:latin typeface="Calibri" panose="020F0502020204030204" pitchFamily="34" charset="0"/>
              </a:rPr>
              <a:t>115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Circumstances in Oregon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153400" cy="5257800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Spanish-dominant immigrant community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English-dominant education </a:t>
            </a:r>
            <a:br>
              <a:rPr lang="en-US" dirty="0" smtClean="0"/>
            </a:br>
            <a:r>
              <a:rPr lang="en-US" dirty="0" smtClean="0"/>
              <a:t>(sometimes bilingual English-Spanish)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242" name="AutoShape 2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8" name="AutoShape 8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0" name="AutoShape 10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AutoShape 12" descr="data:image/jpeg;base64,/9j/4AAQSkZJRgABAQAAAQABAAD/2wCEAAkGBxQTERUTEhQSEhUXGRoYFRYXGB8fHBYhHiEWICAeIh8cISosICAoJyAYJTEtJSkrOjouHB8/RDMsQygtMiwBCgoKBQUFDgUFDisZExkrKysrKysrKysrKysrKysrKysrKysrKysrKysrKysrKysrKysrKysrKysrKysrKysrK//AABEIAFAAeAMBIgACEQEDEQH/xAAcAAACAwEBAQEAAAAAAAAAAAAABgQFBwMCCAH/xAA9EAACAQIEBAQEBQEECwAAAAABAgMEEQAFEiEGIjFBBxNRcRQyYYEjQlKRofAIM5LhFRckJUNicoKxwcL/xAAUAQEAAAAAAAAAAAAAAAAAAAAA/8QAFBEBAAAAAAAAAAAAAAAAAAAAAP/aAAwDAQACEQMRAD8A3HBgwYAwYMKPFnGfw0qU8ME9RM4DkRxs1o99TqQCGK7cvckDuMA01NSkal5GVFAJJJsAACT/AACcLOacf0sIBHmyXYLyITYsjSKSLX0sFexsRyt6HFZlXB9TK8FTWVDefGZVcaQQ8baQFF/lB0ltx+cjsMMuT8L0tMAIolBW1mbmbYuRufTU9vS5wC5Dx/JK6rBS6w8PmoS7XN49dzaMjy78lwSdX5cXEvEUi5Z8b5JMnlhzEQy9SL3BBYAdeh29cMWyjsAB7ADEXL81gnuYJoZrdfLdWt76SbYBS/1m04cB45QrayjqCwcCRo4+w3l0sy+oGGWg4gpppDHHMhkBYaCbMdDMrEA9RcHcemJ09Kj/ADorbqdwDupup9wdxhUrvD+EEyUjPTSqloQLGNHVZFjexF+UO+wYDmOxwDjgwk8OT10FRHSSoZEYSSPIxkcQqBGFQTMoDsTrbmsd7W2BLorgkgEEjqPT3wHrBgwYAwYMGAMGDEPN4ZXhdIWRJGFgzgkLfqbKQb+m43wFRxVmE8ckMccEk8MokWXy11NeyhEvcCNTdyXOw0Ad8eeDOEY6GFFJ82RVsXN7Dax0Kdowdrhett74tsiimSBEqWR5VGlnS9ntsGsehPU/XEDjjKZqqhmgppTBKw5W6Xt+W46A9LjAXiOCLggj1GPnrxS4qzKjzUqZ38lWSWFF5VZLg2Nuu4IP+eOvhLxlJltS2W5gGijLWXXt5L39f0N69Oh7nDf4/cM/EUS1SC8lMSWt3ja2r9iAfbV64B7z2VZcvnYcyvTuw+oKEjGO/wBmmC81a/6UiX/EZD/84e/DDM/isiT8zpG8JHe6ggfuNP74V/7NVNanrJP1SRp/gVj0/wC/ASfHfjSejamgpJTC7apJGW17CwUb9jzH7DD54f1tTNl8EtYFEzrqNha6n5SR2JFicYzPQ/6b4jkHzU8LWcjoUjNrX/5muPY41HxP44TLKayaTUSAiBOy221kfpH8n74B2Bxm1bl8+WVJnhKSict5ssxCKihtZM0mrmcC6IbAKt9mOzLPgHFmDzTVMjyGle+oyE/iPe+pAfTe5+tt7bbPmNDHPE8Myh45FKup7g4Ay2uSeJJY76HF1upBt7MAcScK+Z8XLT10FHJGyJKG0zOwsxGiyqNyxuy9bd+tjZowBgwYMAYQI66WfOSiSTxJGDrjBBVhH+tSt0D+Zym++g+gw75hUiOKSQ3siMxsLnYE7DucJfhPpaKZxUGq5whk1SWvbURpdmsbtc2J69tgAY+L4qp6OZaIqtQVtGSbW9bE9Da9r98Ydwz4h5hlEopsyjmki/TJ/eJ9Uc/MPoSe1iO7xxT4xR0WYS0r07SJHpBdW5rkAnY7W3HfE1OPMlzOPyah49/+HUrpI9m6A+zXwHDivhyi4gpRUUkieegskg2Pr5cg6j7jbtsTc8Kc5nqIZ8szGGTzaddDlxs6NcaWYd7dDfcb32wl8YcPRZM61eW5isDNusDHXrHoNIOpf+sd+uNK4L8RqOuRtL6Z0TVKjLpL6Ruyi5uOu1yRgPzhvIafI6VoxJPOZpBZLamkci1kRR6AXJ7C5IAxEy+tkpY9FPRUlFGZfLdTIdUbEDSXEa25uQalZrAg7gG3XhzJ4alYKis1vWTxeeknmMPL1WukWkgIEBTpub3N98c66uaP/aAVeZYCJLjlZ0k8tCQL7SXk6b8gt0wH74f0dDSxzGjieOeQkNDIx3dA34ccjgB16kEE9b39ErhvgKqzeskrs3V4owxUQm6ltJI0DuqDpfqfXvjRq6veT4B/WrAlBQr5f4U3LZt/m0j747+IMWYNTBcsZFlZwrs1gVQ3uQW2BG3Ym3TfAeeKONKHK4wsrKrAWjgjA1WHTlHyj6mwwueGXia+Z1c8LwrEgUPDpuSADYhz0udiNh0PXFfkHglFq83Mp3qpG3ZVZgpP1b5m/jGm5bldPSR6II4oEHZQFH3Pc++Ao/EPLmeATxlUeE3LcwYoeqB40d1udDcqm+gDvix4NzUVFHE4kaVgoR3ZChZlAu2k7i/UX7EYtp4xJGy3urqRcEjYjsRuPcYRfCeaRUmp5BTp5RQiOPygVJ1a9oSfw7gaWfmPNe9rkH/BgwYCt4kciknIIUiNrMZPLA26lwDpH1xSeGGr4BS8rTuXfXIZfMDEG3K1hy7bX3ww5xRmaCWJXMZdGUOL8pItfYg/sRiNwzlstPTrFNMJ2XYOE02HYbsxNvUk4CuznJMrqHY1MVE8h2Zm0B9tt2Fjt74yTjvh3LPPSjyqmaescBrRysYoxtu2okfyAO/bC3xrwsY81kgidauonldkjQH8PWxI1k7atzsLgAXJ7Y3rw+4Kiy2n0izzvYzzd3PoCd9I7D798BRcA+FMNIBNWBKqpI7i8cX0RSP5I9gMQ/EXwtSRfissUU9VHzaI+VZfYdFbr0sDffGqYMBkvhrxdHWLHRVOujrKdTGmnl1rYBlAYGzWC3Fr7Ag9bP2V8LQQsr88kihQHZj0W4QaVsvKC1tvzMepOKbxB8P4q9fNitBWJvFOt1JI6Biu9vQ9RhcoeLs6MfwRy9jWry/EtYQ26aztYn2P2wFpxjxRS0ldeocokKCd41uWnla6RAC++lVcnoLlL9BiBmPi0VibXR1NE0in4eWdbxl7cobpYf19cXPCPh0kEnxVa5rq1t2lk3VD6ID0t2NvYDphtzjKYaqFoKiNZY26qw/Yj0I7EYDGK2j4qmF/M0qdx5UkKi30Km9vvhcrPDjPpb+aJJL9dVSp/wDL4vs+zrNckkWjikWaGx+F8yPUXS/yXFjrW4Fr7i1rdMR6Px7qVNpqWFyOulmU/sb4DZuCsvkp8vpoJv7yOJVfe9iO1+9sL/BdOI66dbUK7SECBmaS3mdZOwvtsdwQdzc2cMqrPOgil0lPMRX0n8uoA2/nC9wplFVHUyy1a0l2S0bQppYXZmZW6arcpvpwDZgwYMAYWPEbiCSioXkgRpJnIjhCqWszXsbAdtz729cM+DAZt4R8ANRq1XWc9ZNudRuYgdyCx6u3Vj9vUmP44yyf7uij3MlUBp1FQ/ygKWHQHUQcajgwCj4c8P1NHFMtTIG8yVniiDs606nogZ9z/l9ThE4jrojnFUmbVNVTQoiGiWN3RCLczDR1a/8A79BjaceHjBtcA26XHTAVc6lsvYRNI5NORGxvrYlOUk9dR2++MUi4qkkyzLqSCoqPjfiwsqK7iTSDJcMb307r19D6Y+gscVpUDlwiBzsWCjUfc9cAueJ9U8WVVTxu8bql1ZGKsNx0I3GMoHFGZJJlNLUvKpeaB1nSRrVMTmMaXO2oi9jf139Tvs0KupV1VlPUMLg/Y44y0ETaNUUbeWQY7oDoI6FbjlI+mArOMOGIswpmgl2PzRyD5omHRh/W4xjWY8TLTN8Jn+XJVSxgBalba5F7HUQC3vcfUY+gcQM2yanqVC1EMUwG4DqDb2v0wHPhvOYqumjqKe/luOUFdJFtrW+n0xZ45wQqihUVUVRZVUWAHoAOmOmAMGDBgP/Z"/>
          <p:cNvSpPr>
            <a:spLocks noChangeAspect="1" noChangeArrowheads="1"/>
          </p:cNvSpPr>
          <p:nvPr/>
        </p:nvSpPr>
        <p:spPr bwMode="auto">
          <a:xfrm>
            <a:off x="155575" y="-457200"/>
            <a:ext cx="14287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Guiding 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33400" y="1600200"/>
            <a:ext cx="8686800" cy="4525963"/>
          </a:xfrm>
        </p:spPr>
        <p:txBody>
          <a:bodyPr>
            <a:normAutofit/>
          </a:bodyPr>
          <a:lstStyle/>
          <a:p>
            <a:pPr marL="1033272" lvl="3" indent="0">
              <a:buNone/>
            </a:pPr>
            <a:endParaRPr lang="en-US" sz="2800" dirty="0" smtClean="0"/>
          </a:p>
          <a:p>
            <a:pPr marL="1033272" lvl="3" indent="0">
              <a:buNone/>
            </a:pPr>
            <a:endParaRPr lang="en-US" sz="2800" dirty="0" smtClean="0"/>
          </a:p>
          <a:p>
            <a:pPr lvl="3">
              <a:buFont typeface="Wingdings" pitchFamily="2" charset="2"/>
              <a:buChar char="§"/>
            </a:pPr>
            <a:r>
              <a:rPr lang="en-US" sz="2800" dirty="0" smtClean="0"/>
              <a:t>Why is this happening?</a:t>
            </a:r>
          </a:p>
          <a:p>
            <a:pPr lvl="2">
              <a:buNone/>
            </a:pPr>
            <a:endParaRPr lang="en-US" sz="3200" dirty="0" smtClean="0"/>
          </a:p>
          <a:p>
            <a:pPr lvl="3">
              <a:buFont typeface="Wingdings" pitchFamily="2" charset="2"/>
              <a:buChar char="§"/>
            </a:pPr>
            <a:r>
              <a:rPr lang="en-US" sz="2800" dirty="0" smtClean="0"/>
              <a:t>Is there room for intervention?</a:t>
            </a:r>
          </a:p>
          <a:p>
            <a:pPr lvl="2">
              <a:buFont typeface="Wingdings" pitchFamily="2" charset="2"/>
              <a:buChar char="§"/>
            </a:pPr>
            <a:endParaRPr lang="en-US" sz="3200" dirty="0" smtClean="0"/>
          </a:p>
          <a:p>
            <a:pPr lvl="3">
              <a:buFont typeface="Wingdings" pitchFamily="2" charset="2"/>
              <a:buChar char="§"/>
            </a:pPr>
            <a:r>
              <a:rPr lang="en-US" sz="2800" dirty="0" smtClean="0"/>
              <a:t>What is the best maintenance framework?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F008F-E747-4950-8200-E5DD4994CC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437</Words>
  <Application>Microsoft Office PowerPoint</Application>
  <PresentationFormat>On-screen Show (4:3)</PresentationFormat>
  <Paragraphs>182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 Indigenous Mexican Languages  in Oregon   A Preliminary Assessment for Language Maintenance</vt:lpstr>
      <vt:lpstr>Native Americans from Mexico</vt:lpstr>
      <vt:lpstr>Indigenous Mexico</vt:lpstr>
      <vt:lpstr>Global Language Endangerment</vt:lpstr>
      <vt:lpstr>Indigenous Mexican Languages (Mexican ILs)</vt:lpstr>
      <vt:lpstr>Language Ideology and Policy  in Mexico</vt:lpstr>
      <vt:lpstr>Coming to Oregon</vt:lpstr>
      <vt:lpstr>Circumstances in Oregon</vt:lpstr>
      <vt:lpstr>Guiding Research Questions</vt:lpstr>
      <vt:lpstr>   Question 1:  Cause</vt:lpstr>
      <vt:lpstr>   Question 2: Intervention</vt:lpstr>
      <vt:lpstr>Arenas for Cultural Preservation</vt:lpstr>
      <vt:lpstr>Cultural Groups</vt:lpstr>
      <vt:lpstr>Guelaguetza</vt:lpstr>
      <vt:lpstr>Mixtec Codices Workshop</vt:lpstr>
      <vt:lpstr>Indigenous Research Projects</vt:lpstr>
      <vt:lpstr>   Question 3: Best Framework</vt:lpstr>
      <vt:lpstr>Projected Frameworks</vt:lpstr>
      <vt:lpstr>THANK  YOU</vt:lpstr>
      <vt:lpstr>References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Indigenous Mexican Languages in Oregon</dc:title>
  <dc:creator>Simon</dc:creator>
  <cp:lastModifiedBy>Simon Peters</cp:lastModifiedBy>
  <cp:revision>142</cp:revision>
  <dcterms:created xsi:type="dcterms:W3CDTF">2014-04-21T20:19:24Z</dcterms:created>
  <dcterms:modified xsi:type="dcterms:W3CDTF">2014-05-07T06:21:01Z</dcterms:modified>
</cp:coreProperties>
</file>