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Default Extension="wdp" ContentType="image/vnd.ms-photo"/>
  <Default Extension="gif" ContentType="image/gif"/>
  <Default Extension="wav" ContentType="audio/wav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  <p:sldMasterId id="2147483731" r:id="rId2"/>
    <p:sldMasterId id="2147483748" r:id="rId3"/>
    <p:sldMasterId id="2147483757" r:id="rId4"/>
    <p:sldMasterId id="2147483766" r:id="rId5"/>
    <p:sldMasterId id="2147483774" r:id="rId6"/>
  </p:sldMasterIdLst>
  <p:notesMasterIdLst>
    <p:notesMasterId r:id="rId28"/>
  </p:notesMasterIdLst>
  <p:handoutMasterIdLst>
    <p:handoutMasterId r:id="rId29"/>
  </p:handoutMasterIdLst>
  <p:sldIdLst>
    <p:sldId id="256" r:id="rId7"/>
    <p:sldId id="537" r:id="rId8"/>
    <p:sldId id="509" r:id="rId9"/>
    <p:sldId id="514" r:id="rId10"/>
    <p:sldId id="515" r:id="rId11"/>
    <p:sldId id="539" r:id="rId12"/>
    <p:sldId id="516" r:id="rId13"/>
    <p:sldId id="521" r:id="rId14"/>
    <p:sldId id="541" r:id="rId15"/>
    <p:sldId id="524" r:id="rId16"/>
    <p:sldId id="540" r:id="rId17"/>
    <p:sldId id="546" r:id="rId18"/>
    <p:sldId id="543" r:id="rId19"/>
    <p:sldId id="544" r:id="rId20"/>
    <p:sldId id="525" r:id="rId21"/>
    <p:sldId id="497" r:id="rId22"/>
    <p:sldId id="523" r:id="rId23"/>
    <p:sldId id="545" r:id="rId24"/>
    <p:sldId id="517" r:id="rId25"/>
    <p:sldId id="538" r:id="rId26"/>
    <p:sldId id="499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996633"/>
    <a:srgbClr val="75BA4A"/>
    <a:srgbClr val="74B94A"/>
    <a:srgbClr val="504937"/>
    <a:srgbClr val="CFD3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69" autoAdjust="0"/>
    <p:restoredTop sz="68872" autoAdjust="0"/>
  </p:normalViewPr>
  <p:slideViewPr>
    <p:cSldViewPr snapToObjects="1">
      <p:cViewPr varScale="1">
        <p:scale>
          <a:sx n="47" d="100"/>
          <a:sy n="47" d="100"/>
        </p:scale>
        <p:origin x="-2098" y="-91"/>
      </p:cViewPr>
      <p:guideLst>
        <p:guide orient="horz" pos="2564"/>
        <p:guide pos="2963"/>
      </p:guideLst>
    </p:cSldViewPr>
  </p:slideViewPr>
  <p:outlineViewPr>
    <p:cViewPr>
      <p:scale>
        <a:sx n="33" d="100"/>
        <a:sy n="33" d="100"/>
      </p:scale>
      <p:origin x="29" y="36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-2093" y="-8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3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C7BA8-D297-4EB0-81AF-CBBECAAB3403}" type="datetimeFigureOut">
              <a:rPr lang="en-US" smtClean="0"/>
              <a:t>3/6/14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366A3-0A1D-42B7-8026-62855D01B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610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40C61E-D4C9-9C49-9F78-7EF342EEF40D}" type="datetimeFigureOut">
              <a:rPr lang="en-US" smtClean="0"/>
              <a:t>3/6/14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46A1A-92C5-FD4F-88EA-E9F335BFD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17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Jackie</a:t>
            </a:r>
            <a:r>
              <a:rPr lang="en-US" baseline="0" dirty="0" smtClean="0"/>
              <a:t> will create title slide.  We will keep current colors.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79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16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16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image</a:t>
            </a:r>
            <a:r>
              <a:rPr lang="en-US" baseline="0" dirty="0" smtClean="0"/>
              <a:t> then gets integrated along the spots, transforming the image into a series of mathematical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image</a:t>
            </a:r>
            <a:r>
              <a:rPr lang="en-US" baseline="0" dirty="0" smtClean="0"/>
              <a:t> then gets integrated along the spots, transforming the image into a series of mathematical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Nee</a:t>
            </a:r>
            <a:r>
              <a:rPr lang="en-US" baseline="0" dirty="0" smtClean="0"/>
              <a:t>d to define reproducibility and reuse</a:t>
            </a:r>
          </a:p>
          <a:p>
            <a:r>
              <a:rPr lang="en-US" baseline="0" dirty="0" smtClean="0"/>
              <a:t>Reproducibility is problem of validating science</a:t>
            </a:r>
          </a:p>
          <a:p>
            <a:r>
              <a:rPr lang="en-US" baseline="0" dirty="0" smtClean="0"/>
              <a:t>Reuse is a problem of efficiency</a:t>
            </a:r>
          </a:p>
          <a:p>
            <a:endParaRPr lang="en-US" baseline="0" dirty="0" smtClean="0"/>
          </a:p>
          <a:p>
            <a:r>
              <a:rPr lang="en-US" baseline="0" dirty="0" smtClean="0"/>
              <a:t>Need data reuse story- misquote or recollection of data because data wasn’t available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C9708-31EE-9847-9417-B77FF9BFCE1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68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image</a:t>
            </a:r>
            <a:r>
              <a:rPr lang="en-US" baseline="0" dirty="0" smtClean="0"/>
              <a:t> then gets integrated along the spots, transforming the image into a series of mathematical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“model’ we are used to seeing is actually a mathematical representation of how</a:t>
            </a:r>
            <a:r>
              <a:rPr lang="en-US" baseline="0" dirty="0" smtClean="0"/>
              <a:t> well a model (the sticks) fits into the mathematical distillation of the raw image.  This looks static, but is actually a best </a:t>
            </a:r>
            <a:r>
              <a:rPr lang="en-US" baseline="0" dirty="0" err="1" smtClean="0"/>
              <a:t>representaiton</a:t>
            </a:r>
            <a:r>
              <a:rPr lang="en-US" baseline="0" dirty="0" smtClean="0"/>
              <a:t> along one axis of the data (which is to say, confidence levels).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Crystallography boils down to solving the “phase problem”, which can be done two ways: brute force (holy hell!), and by using an </a:t>
            </a:r>
            <a:r>
              <a:rPr lang="en-US" baseline="0" dirty="0" err="1" smtClean="0"/>
              <a:t>exisitng</a:t>
            </a:r>
            <a:r>
              <a:rPr lang="en-US" baseline="0" dirty="0" smtClean="0"/>
              <a:t> model as a jumping off point.  This is the fastest and most efficient way of solving off structures, and is, in fact, what I did to solve this structure.  I got the previously published data from pdb.org, which is also where I deposited my data.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point of this is three fold: 1) data comes in many shapes and forms, 2) data transforms, and 3) data helps inform more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C5ABF-70DF-4E05-BA53-E648225BAEB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Standard yet Flexible</a:t>
            </a:r>
            <a:r>
              <a:rPr lang="en-US" dirty="0" smtClean="0"/>
              <a:t> data format, while encouraging the use and further development of community standards.</a:t>
            </a:r>
          </a:p>
          <a:p>
            <a:r>
              <a:rPr lang="en-US" dirty="0" smtClean="0"/>
              <a:t>Data are </a:t>
            </a:r>
            <a:r>
              <a:rPr lang="en-US" b="1" dirty="0" smtClean="0"/>
              <a:t>linked</a:t>
            </a:r>
            <a:r>
              <a:rPr lang="en-US" dirty="0" smtClean="0"/>
              <a:t> both to and from the corresponding publication and, where appropriate, to and from select specialized data repositories (e.g. </a:t>
            </a:r>
            <a:r>
              <a:rPr lang="en-US" dirty="0" err="1" smtClean="0"/>
              <a:t>GenBank</a:t>
            </a:r>
            <a:r>
              <a:rPr lang="en-US" dirty="0" smtClean="0"/>
              <a:t>).</a:t>
            </a:r>
          </a:p>
          <a:p>
            <a:r>
              <a:rPr lang="en-US" dirty="0" smtClean="0"/>
              <a:t>Assigns data Digital Object Identifiers (</a:t>
            </a:r>
            <a:r>
              <a:rPr lang="en-US" b="1" dirty="0" smtClean="0"/>
              <a:t>DOIs</a:t>
            </a:r>
            <a:r>
              <a:rPr lang="en-US" dirty="0" smtClean="0"/>
              <a:t>) to data so that researchers can gain professional credit through </a:t>
            </a:r>
            <a:r>
              <a:rPr lang="en-US" b="1" dirty="0" smtClean="0"/>
              <a:t>data citation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Promotes data visibility by allowing content to be </a:t>
            </a:r>
            <a:r>
              <a:rPr lang="en-US" b="1" dirty="0" smtClean="0"/>
              <a:t>indexed</a:t>
            </a:r>
            <a:r>
              <a:rPr lang="en-US" dirty="0" smtClean="0"/>
              <a:t>, </a:t>
            </a:r>
            <a:r>
              <a:rPr lang="en-US" b="1" dirty="0" smtClean="0"/>
              <a:t>searched</a:t>
            </a:r>
            <a:r>
              <a:rPr lang="en-US" dirty="0" smtClean="0"/>
              <a:t> and </a:t>
            </a:r>
            <a:r>
              <a:rPr lang="en-US" b="1" dirty="0" smtClean="0"/>
              <a:t>retrieved</a:t>
            </a:r>
            <a:r>
              <a:rPr lang="en-US" dirty="0" smtClean="0"/>
              <a:t> through interfaces designed for both humans and computers.</a:t>
            </a:r>
          </a:p>
          <a:p>
            <a:r>
              <a:rPr lang="en-US" dirty="0" smtClean="0"/>
              <a:t>Contents are </a:t>
            </a:r>
            <a:r>
              <a:rPr lang="en-US" b="1" dirty="0" smtClean="0"/>
              <a:t>free</a:t>
            </a:r>
            <a:r>
              <a:rPr lang="en-US" dirty="0" smtClean="0"/>
              <a:t> to download and have no legal barriers to reuse.</a:t>
            </a:r>
          </a:p>
          <a:p>
            <a:r>
              <a:rPr lang="en-US" dirty="0" smtClean="0"/>
              <a:t>Contents are </a:t>
            </a:r>
            <a:r>
              <a:rPr lang="en-US" b="1" dirty="0" smtClean="0"/>
              <a:t>curated</a:t>
            </a:r>
            <a:r>
              <a:rPr lang="en-US" dirty="0" smtClean="0"/>
              <a:t> to ensure the validity of the files and metadata.</a:t>
            </a:r>
          </a:p>
          <a:p>
            <a:r>
              <a:rPr lang="en-US" dirty="0" smtClean="0"/>
              <a:t>Submitters may </a:t>
            </a:r>
            <a:r>
              <a:rPr lang="en-US" b="1" dirty="0" smtClean="0"/>
              <a:t>update</a:t>
            </a:r>
            <a:r>
              <a:rPr lang="en-US" dirty="0" smtClean="0"/>
              <a:t> </a:t>
            </a:r>
            <a:r>
              <a:rPr lang="en-US" dirty="0" err="1" smtClean="0"/>
              <a:t>datafiles</a:t>
            </a:r>
            <a:r>
              <a:rPr lang="en-US" dirty="0" smtClean="0"/>
              <a:t> when corrections or additions are desired, without overwriting the original version linked from the article.</a:t>
            </a:r>
          </a:p>
          <a:p>
            <a:r>
              <a:rPr lang="en-US" b="1" dirty="0" smtClean="0"/>
              <a:t>Long-term preservation</a:t>
            </a:r>
            <a:r>
              <a:rPr lang="en-US" dirty="0" smtClean="0"/>
              <a:t> ... 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C5ABF-70DF-4E05-BA53-E648225BAEB2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449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964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60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JW: this is</a:t>
            </a:r>
            <a:r>
              <a:rPr lang="en-US" baseline="0" dirty="0" smtClean="0"/>
              <a:t> raw crystallography data, collected at OHSU.  This is visual, high resolution,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JW: this is</a:t>
            </a:r>
            <a:r>
              <a:rPr lang="en-US" baseline="0" dirty="0" smtClean="0"/>
              <a:t> raw crystallography data, collected at OHSU.  This is visual, high resolution,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image</a:t>
            </a:r>
            <a:r>
              <a:rPr lang="en-US" baseline="0" dirty="0" smtClean="0"/>
              <a:t> then gets integrated along the spots, transforming the image into a series of mathematical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image</a:t>
            </a:r>
            <a:r>
              <a:rPr lang="en-US" baseline="0" dirty="0" smtClean="0"/>
              <a:t> then gets integrated along the spots, transforming the image into a series of mathematical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0063D-27D6-4C40-93B7-4A8BBDBB6736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62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6A1A-92C5-FD4F-88EA-E9F335BFD9C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1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108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rcle log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78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rcle graph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89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627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  <a:latin typeface="Calibri"/>
              </a:rPr>
              <a:pPr/>
              <a:t>3/6/14</a:t>
            </a:fld>
            <a:endParaRPr lang="en-US">
              <a:solidFill>
                <a:srgbClr val="FFFFCC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  <a:latin typeface="Calibri"/>
              </a:rPr>
              <a:pPr/>
              <a:t>‹#›</a:t>
            </a:fld>
            <a:endParaRPr lang="en-US">
              <a:solidFill>
                <a:srgbClr val="FFFFCC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0539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  <a:latin typeface="Calibri"/>
              </a:rPr>
              <a:pPr/>
              <a:t>3/6/14</a:t>
            </a:fld>
            <a:endParaRPr lang="en-US">
              <a:solidFill>
                <a:srgbClr val="FFFFCC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  <a:latin typeface="Calibri"/>
              </a:rPr>
              <a:pPr/>
              <a:t>‹#›</a:t>
            </a:fld>
            <a:endParaRPr lang="en-US">
              <a:solidFill>
                <a:srgbClr val="FFFFCC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9166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32608" y="219240"/>
            <a:ext cx="8692444" cy="6434666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CF4C6"/>
                </a:solidFill>
              </a:ln>
              <a:solidFill>
                <a:srgbClr val="FCF4C6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401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fade/>
      </p:transition>
    </mc:Choice>
    <mc:Fallback xmlns="">
      <p:transition spd="slow" advClick="0" advTm="7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679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rcle log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78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rcle graph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8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1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rcle log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57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</a:rPr>
              <a:pPr/>
              <a:t>3/6/14</a:t>
            </a:fld>
            <a:endParaRPr 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</a:rPr>
              <a:pPr/>
              <a:t>‹#›</a:t>
            </a:fld>
            <a:endParaRPr 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70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</a:rPr>
              <a:pPr/>
              <a:t>3/6/14</a:t>
            </a:fld>
            <a:endParaRPr 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</a:rPr>
              <a:pPr/>
              <a:t>‹#›</a:t>
            </a:fld>
            <a:endParaRPr 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6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</a:rPr>
              <a:pPr/>
              <a:t>3/6/14</a:t>
            </a:fld>
            <a:endParaRPr lang="en-US">
              <a:solidFill>
                <a:srgbClr val="FFFFC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</a:rPr>
              <a:pPr/>
              <a:t>‹#›</a:t>
            </a:fld>
            <a:endParaRPr 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3716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32608" y="219240"/>
            <a:ext cx="8692444" cy="6434666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CF4C6"/>
                </a:solidFill>
              </a:ln>
              <a:solidFill>
                <a:srgbClr val="FCF4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68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fade/>
      </p:transition>
    </mc:Choice>
    <mc:Fallback xmlns="">
      <p:transition spd="slow" advClick="0" advTm="7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78289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rcle log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888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rcle graph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5887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9316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</a:rPr>
              <a:pPr/>
              <a:t>3/6/14</a:t>
            </a:fld>
            <a:endParaRPr 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</a:rPr>
              <a:pPr/>
              <a:t>‹#›</a:t>
            </a:fld>
            <a:endParaRPr 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0779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</a:rPr>
              <a:pPr/>
              <a:t>3/6/14</a:t>
            </a:fld>
            <a:endParaRPr 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</a:rPr>
              <a:pPr/>
              <a:t>‹#›</a:t>
            </a:fld>
            <a:endParaRPr 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87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rcle graph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680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32608" y="219240"/>
            <a:ext cx="8692444" cy="6434666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CF4C6"/>
                </a:solidFill>
              </a:ln>
              <a:solidFill>
                <a:srgbClr val="FCF4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5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fade/>
      </p:transition>
    </mc:Choice>
    <mc:Fallback xmlns="">
      <p:transition spd="slow" advClick="0" advTm="7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7144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rcle log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447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ircle graph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448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790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>
                <a:solidFill>
                  <a:srgbClr val="FFFFCC"/>
                </a:solidFill>
              </a:rPr>
              <a:pPr/>
              <a:t>3/6/14</a:t>
            </a:fld>
            <a:endParaRPr lang="en-US">
              <a:solidFill>
                <a:srgbClr val="FFFF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>
                <a:solidFill>
                  <a:srgbClr val="FFFFCC"/>
                </a:solidFill>
              </a:rPr>
              <a:pPr/>
              <a:t>‹#›</a:t>
            </a:fld>
            <a:endParaRPr lang="en-US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9704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32608" y="219240"/>
            <a:ext cx="8692444" cy="6434666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CF4C6"/>
                </a:solidFill>
              </a:ln>
              <a:solidFill>
                <a:srgbClr val="FCF4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0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fade/>
      </p:transition>
    </mc:Choice>
    <mc:Fallback xmlns="">
      <p:transition spd="slow" advClick="0" advTm="7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8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FE380BE-9665-0749-9B3F-31E11C91DB5E}" type="datetimeFigureOut">
              <a:rPr lang="en-US" smtClean="0"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A3D0FB-C6F7-0C48-BA31-DE925446F8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32608" y="219240"/>
            <a:ext cx="8692444" cy="6434666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2"/>
                </a:solidFill>
              </a:ln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64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fade/>
      </p:transition>
    </mc:Choice>
    <mc:Fallback xmlns="">
      <p:transition spd="slow" advClick="0" advTm="7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02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9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theme" Target="../theme/theme5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7364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47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9925B-5446-FA42-A11C-F8A62D60D61C}" type="datetimeFigureOut">
              <a:rPr lang="en-US" smtClean="0"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1D752-BD59-2545-A802-F04FE94EEE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5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0773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4" r:id="rId5"/>
    <p:sldLayoutId id="2147483755" r:id="rId6"/>
    <p:sldLayoutId id="21474837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3218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6517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3047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1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3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0.xml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3.png"/><Relationship Id="rId1" Type="http://schemas.microsoft.com/office/2007/relationships/media" Target="../media/media10.wav"/><Relationship Id="rId2" Type="http://schemas.openxmlformats.org/officeDocument/2006/relationships/audio" Target="../media/media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av"/><Relationship Id="rId4" Type="http://schemas.openxmlformats.org/officeDocument/2006/relationships/slideLayout" Target="../slideLayouts/slideLayout29.xml"/><Relationship Id="rId5" Type="http://schemas.openxmlformats.org/officeDocument/2006/relationships/notesSlide" Target="../notesSlides/notesSlide11.xml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3.png"/><Relationship Id="rId1" Type="http://schemas.openxmlformats.org/officeDocument/2006/relationships/tags" Target="../tags/tag1.xml"/><Relationship Id="rId2" Type="http://schemas.microsoft.com/office/2007/relationships/media" Target="../media/media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2.xml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3.png"/><Relationship Id="rId1" Type="http://schemas.microsoft.com/office/2007/relationships/media" Target="../media/media12.wav"/><Relationship Id="rId2" Type="http://schemas.openxmlformats.org/officeDocument/2006/relationships/audio" Target="../media/media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3.xml"/><Relationship Id="rId5" Type="http://schemas.openxmlformats.org/officeDocument/2006/relationships/image" Target="../media/image9.jpeg"/><Relationship Id="rId6" Type="http://schemas.openxmlformats.org/officeDocument/2006/relationships/image" Target="../media/image3.png"/><Relationship Id="rId1" Type="http://schemas.microsoft.com/office/2007/relationships/media" Target="../media/media13.wav"/><Relationship Id="rId2" Type="http://schemas.openxmlformats.org/officeDocument/2006/relationships/audio" Target="../media/media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4.xml"/><Relationship Id="rId5" Type="http://schemas.openxmlformats.org/officeDocument/2006/relationships/image" Target="../media/image10.png"/><Relationship Id="rId6" Type="http://schemas.openxmlformats.org/officeDocument/2006/relationships/image" Target="../media/image3.png"/><Relationship Id="rId1" Type="http://schemas.microsoft.com/office/2007/relationships/media" Target="../media/media14.wav"/><Relationship Id="rId2" Type="http://schemas.openxmlformats.org/officeDocument/2006/relationships/audio" Target="../media/media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12.jpeg"/><Relationship Id="rId6" Type="http://schemas.openxmlformats.org/officeDocument/2006/relationships/image" Target="../media/image14.jpeg"/><Relationship Id="rId7" Type="http://schemas.openxmlformats.org/officeDocument/2006/relationships/image" Target="../media/image3.png"/><Relationship Id="rId1" Type="http://schemas.microsoft.com/office/2007/relationships/media" Target="../media/media15.wav"/><Relationship Id="rId2" Type="http://schemas.openxmlformats.org/officeDocument/2006/relationships/audio" Target="../media/media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6.xml"/><Relationship Id="rId5" Type="http://schemas.openxmlformats.org/officeDocument/2006/relationships/image" Target="../media/image3.png"/><Relationship Id="rId1" Type="http://schemas.microsoft.com/office/2007/relationships/media" Target="../media/media16.wav"/><Relationship Id="rId2" Type="http://schemas.openxmlformats.org/officeDocument/2006/relationships/audio" Target="../media/media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wav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17.xml"/><Relationship Id="rId6" Type="http://schemas.openxmlformats.org/officeDocument/2006/relationships/image" Target="../media/image15.png"/><Relationship Id="rId7" Type="http://schemas.openxmlformats.org/officeDocument/2006/relationships/image" Target="../media/image12.jpeg"/><Relationship Id="rId8" Type="http://schemas.openxmlformats.org/officeDocument/2006/relationships/image" Target="../media/image16.jpeg"/><Relationship Id="rId9" Type="http://schemas.openxmlformats.org/officeDocument/2006/relationships/image" Target="../media/image17.jpeg"/><Relationship Id="rId10" Type="http://schemas.openxmlformats.org/officeDocument/2006/relationships/image" Target="../media/image6.jpeg"/><Relationship Id="rId11" Type="http://schemas.openxmlformats.org/officeDocument/2006/relationships/image" Target="../media/image3.png"/><Relationship Id="rId1" Type="http://schemas.openxmlformats.org/officeDocument/2006/relationships/tags" Target="../tags/tag2.xml"/><Relationship Id="rId2" Type="http://schemas.microsoft.com/office/2007/relationships/media" Target="../media/media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8.xml"/><Relationship Id="rId5" Type="http://schemas.openxmlformats.org/officeDocument/2006/relationships/image" Target="../media/image9.jpeg"/><Relationship Id="rId6" Type="http://schemas.openxmlformats.org/officeDocument/2006/relationships/image" Target="../media/image3.png"/><Relationship Id="rId1" Type="http://schemas.microsoft.com/office/2007/relationships/media" Target="../media/media18.wav"/><Relationship Id="rId2" Type="http://schemas.openxmlformats.org/officeDocument/2006/relationships/audio" Target="../media/media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9.xml"/><Relationship Id="rId5" Type="http://schemas.openxmlformats.org/officeDocument/2006/relationships/image" Target="../media/image15.png"/><Relationship Id="rId6" Type="http://schemas.openxmlformats.org/officeDocument/2006/relationships/image" Target="../media/image3.png"/><Relationship Id="rId1" Type="http://schemas.microsoft.com/office/2007/relationships/media" Target="../media/media19.wav"/><Relationship Id="rId2" Type="http://schemas.openxmlformats.org/officeDocument/2006/relationships/audio" Target="../media/media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3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Relationship Id="rId5" Type="http://schemas.openxmlformats.org/officeDocument/2006/relationships/image" Target="../media/image3.png"/><Relationship Id="rId1" Type="http://schemas.microsoft.com/office/2007/relationships/media" Target="../media/media20.wav"/><Relationship Id="rId2" Type="http://schemas.openxmlformats.org/officeDocument/2006/relationships/audio" Target="../media/media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21.xml"/><Relationship Id="rId5" Type="http://schemas.openxmlformats.org/officeDocument/2006/relationships/image" Target="../media/image18.png"/><Relationship Id="rId6" Type="http://schemas.openxmlformats.org/officeDocument/2006/relationships/image" Target="../media/image19.jpeg"/><Relationship Id="rId7" Type="http://schemas.openxmlformats.org/officeDocument/2006/relationships/image" Target="../media/image20.gif"/><Relationship Id="rId8" Type="http://schemas.openxmlformats.org/officeDocument/2006/relationships/image" Target="../media/image21.gif"/><Relationship Id="rId9" Type="http://schemas.openxmlformats.org/officeDocument/2006/relationships/image" Target="../media/image3.png"/><Relationship Id="rId1" Type="http://schemas.microsoft.com/office/2007/relationships/media" Target="../media/media21.wav"/><Relationship Id="rId2" Type="http://schemas.openxmlformats.org/officeDocument/2006/relationships/audio" Target="../media/media2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4.gif"/><Relationship Id="rId6" Type="http://schemas.openxmlformats.org/officeDocument/2006/relationships/image" Target="../media/image3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3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7.jpeg"/><Relationship Id="rId6" Type="http://schemas.openxmlformats.org/officeDocument/2006/relationships/image" Target="../media/image3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8.jpeg"/><Relationship Id="rId6" Type="http://schemas.openxmlformats.org/officeDocument/2006/relationships/image" Target="../media/image3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9.jpeg"/><Relationship Id="rId6" Type="http://schemas.openxmlformats.org/officeDocument/2006/relationships/image" Target="../media/image3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10.png"/><Relationship Id="rId6" Type="http://schemas.openxmlformats.org/officeDocument/2006/relationships/image" Target="../media/image3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9.xml"/><Relationship Id="rId5" Type="http://schemas.openxmlformats.org/officeDocument/2006/relationships/image" Target="../media/image11.png"/><Relationship Id="rId6" Type="http://schemas.openxmlformats.org/officeDocument/2006/relationships/image" Target="../media/image3.png"/><Relationship Id="rId1" Type="http://schemas.microsoft.com/office/2007/relationships/media" Target="../media/media9.wav"/><Relationship Id="rId2" Type="http://schemas.openxmlformats.org/officeDocument/2006/relationships/audio" Target="../media/media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695282" y="2057400"/>
            <a:ext cx="7772400" cy="1470025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Research Communication Workshop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86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Robin Champieux, Nicole Vasilevsky, </a:t>
            </a:r>
          </a:p>
          <a:p>
            <a:r>
              <a:rPr lang="en-US" dirty="0" smtClean="0"/>
              <a:t>Jackie Wirz</a:t>
            </a:r>
          </a:p>
          <a:p>
            <a:endParaRPr lang="en-US" dirty="0" smtClean="0"/>
          </a:p>
          <a:p>
            <a:r>
              <a:rPr lang="en-US" dirty="0" smtClean="0"/>
              <a:t>Online Northwest, Corvallis, OR</a:t>
            </a:r>
          </a:p>
          <a:p>
            <a:r>
              <a:rPr lang="en-US" dirty="0" smtClean="0"/>
              <a:t>02/07/14</a:t>
            </a:r>
            <a:endParaRPr lang="en-US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4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69"/>
    </mc:Choice>
    <mc:Fallback xmlns="">
      <p:transition spd="slow" advTm="6457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https://encrypted-tbn2.gstatic.com/images?q=tbn:ANd9GcSHJeRGwKRgRisf5gzxheo9AD-wavrZrf-JDded3dTtmwzHN8io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72"/>
          <a:stretch/>
        </p:blipFill>
        <p:spPr bwMode="auto">
          <a:xfrm>
            <a:off x="11277600" y="768741"/>
            <a:ext cx="1371600" cy="137160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2" descr="data:image/jpeg;base64,/9j/4AAQSkZJRgABAQAAAQABAAD/2wCEAAkGBxQQEhQUEBQVFRQVFBcUFRcVGBUUFRkWFxoYFhYVHRUYHCghGB0mHBcXIjEhMSkrLy4uGCAzODMsNyouLisBCgoKDg0OGxAQGywmICQ3LDQsNCwsLCwsLyw0LCwsLCwsNCwsNC8sLCwsLCwsLCwsLCwsLCwsLCwsLCwsLCwsLP/AABEIALsBDQMBEQACEQEDEQH/xAAcAAEAAgMBAQEAAAAAAAAAAAAABgcBBQgEAwL/xAA9EAACAQIFAgQEBQIDBwUAAAABAgMAEQQFEiExBkEHEyJRMmFxgRQjQpGhYsFSsdEVJDOCkuHwNHKTovH/xAAbAQEAAgMBAQAAAAAAAAAAAAAABAUCAwYBB//EADURAAICAgAEBQIDBwUBAQAAAAABAgMEEQUSITEGE0FRYSJxFDKRFSOBobHB8DNCUuHx0WL/2gAMAwEAAhEDEQA/ALxoBQCgFAKAUAoBQCgFAKAUAoBQCgFAKAUAoBQCgFAKAUAoBQCgFAKAUAoBQCgFAKAUAoBQCgFAKAUAoBQCgFAKAUAoBQCgFAKAUAoBQCgFAKAUBpM66pwuDJWeZVewOgXZ7G9jpUX7VrnbCHdkvGwMjJ/0oNkTzfxVhVP91id3N/8AiWRVtwSAST9NvtUeebFdupcY3hrInL96+VEs6Pzk47CxzsoVm1AhSSLqzLcX97XqRVZzwUio4hirFyJVJ7S/9N3WwhigFAKAUAoBQCgFAKAUAoBQCgFAKAUAoBQCgFAKAUAoBQCgFAefF4xIVLSuqKO7EKP3NeNpdzKEJTeoptkdzLr7BQC5lL7XGhWYMCWGzccqe9apZFa9Swp4Rl2vpHXvsjeP63x08ghweEaJ2FwZVZm0sAVbjSnI3NxcitUrrG9RiTquHYVdbsut3r0R8MJ05m+LcNisQ8A3I/M3Vt7WiiIU8e42I54rxVXSe5SNtnEOGUw5aatv5/7NzhvC/DXV55JZW0/merSrv3fb1j/qrNYsP93UiS47lLca9RXokuy9iIeKPT0eEliaCNY4pIyLKSfWjeo2PGzp/P3j5dSik4oufDubZdKddsm33Nt4PZ3YvhXLG95Irn0i3xqPa97/AGP3ywrP9ho8TYenHIivhlqCp5yZmgFAKAUAoBQCgFAKAUAoBQCgFAKAUAoBQCgFAKAUBg0Br80zuDCqGxEqoCbC5uSfYAbmsZTjFdWb6ca298tcW/saDN/EHCxq4gcTyqpZUXVpawLH8wKRsqkn6WrW8iH+3qS4cKyOkrVyx3pt/oR2HqHNscwbCQ+VGoFw6qEZhz65LFgfYcWrSp3zfRaLKWJwrGi1bY5P4PZiugsRj383MMSFfhY4V1Ii+wZj9+OSea9ljub3Nmmni8MSPJiwX3fckOC6GwUQT8gOUtZpCXJtvcgm3J9q3RphFdEV9vEsqxvc3p+3YkgFbSCZoBQEX8QcjTF4Vtb6DDqmVv03VT6W+R/fj6HVdBTj1JvD8ueNepwW/QqHo7M2wuNhZCLM6xP7FJGAbc8djf5VWUT5LFo7zi2PHJw5cy6pbR0KKuD5sZoBQCgFAKAUAoBQCgFAKAUAoBQCgFAKAUAoD8s1uaBGkxnVmEimWB5lEjdhcgHfYsBZTtwTfj3rW7YKWmyXXw/JsqdkYNo0WG8RopJJY1gmLJr8oBbmRl/RYbox537c+1a45CbaSZLt4POuEJSnFc2t9exqcwwubZofVGMJDa2lpGU83JIX1Md7bgCwNYSjbZ8ImU28NwuvWyX26fzNjkvhjAgJxTtOzIVI+FVJIbUpHqBuOb9z71lXjRj36kfL45dbry1yr4/uSjKem8NhbeRCikC2q2p7b8ubk8n963RhGPZFZflXXPdkmzbVmaDNAKAUBi9AZoDy5pg1nhkibiRGQ/8AMLV41voexlytSXoc14qNkdlfZlYqwG1mGxH71RzXLJo+qYlquojP3R0J0fj/AD8Fh3JuTGoY7i7L6W535B3q5rfNBM+a59Pk5M4ezZuq2EQUAoBQCgFAKAUAoBQCgFAKAUAoBQHhx2awwAmaREC7m5FwD3tzXjkvczhVZPpGLZpMT11hY5micvZDpeXTeJX50k3v97W2O9a3fBS0yZDhmRKpWJfb3I3mvVOYYmdlypRJACumRYzY8agZJPSRe427VpsstctV9iwxMTArq3mSfN16f+Hli8P8djHMuNxIQltQALSsp3IsLhUsSbAGsPw05vcpEj9tYuPDkx6l936kiynwzwUIHmK0zDvIbLzf4FsPsb1ujjVx9Cuv43l29ObS9l0JfhMKkS6Y0VF9lAUX97Ct6SXYqnJye5PqfavTwUAoD8hgSRcbc/LvQHzxOIWNWeRgqqpZidgFG5JPtXm9dWexi5PUV1Ifi/E7ArsjSSc7qjAcHu1vYDg81HeVWi4hwDNmtuKX3ZB888SsTiEVYh+HYNqZo31FhuAu67c+/ao08yTWol9ieHKqp81rUl7Ew8LMvm8tsRivMZ5LCFpZGc+SwViQCTpDEA+50j2FScaMuXc/UouOW0ecq8dJJd9LXUnwqSUpg0BRPidlZw+Oka1kn/NQ3uCTbzB9mubf1CqvMr1Lm9zu/DeUrKPK/wCJOvB0t+CbVfSJmCXIO1lJAHYXJ+5NSsP/AEyj8SKP4zp7dSeipRQCgFAKAUAoBQCgFAKAUAoD8k0Hc0+b9UYXCx+ZLKuksyDR6yWU2ZQFvuDsfbvWE7IxW2yTRh33z8uEepE5/ErzX0YKFmXe8sgcqLLf4EBPJ4uP5rT+Icvyos/2PGqO8ixJ+3TZrEGeY5iVLQRMNtemFdLbWsAZOLm/+RtWvWRJ99Etz4RjxXRzkv8APsbfJPDby0/OxMmtzeYREBXH+DWy6/qdr/KtleOkurIWVxmdkt1wSS7dOxJsn6UwmEBEMKAm1yw1sbbjdr23A2FuK3RrjHsitvzL73uyWzdqthYVmRzNAKAUB8sROsalnYKq7lmIUAe5J2Feb0ts9jFyekupAs68UoImkSCNpmU2VgyiJtgdWsEmwO3G9qizy4x7F9i+Hsi5RlN8qfv3I3jvFfFN/wAGKKMabG+qRtX+IG6gfSxrRLNk+yLWrwzTH/Um39v8ZKPC7PsVjBN+JKuqFQJLKrlzypVQAQBbew+/aRi2zmnsp+O4OPi2RjVvr6EX8Q+msVhtWJOIeeOQlJT8BRWYeWhUNZlJIHA3A23rXkVSW5Jk7g2fROUaJ1pNdn8lfmq87EUPNbOgugMyTEYGDyzcxRpC9xYh40UMP8j9CKuaZJ1rR804nROnKmperbX2bJJW0gCgK78ZsIz4eGRbaY5SH+EW1iynUd+QBYclh7Co2XByrLzw/fCrK1P1XQiPhbmvk41EYtolVox6iFVrag2m9jfTb71DxJ6no6DxFi+ZjeYu6+C8RVqcGZoBQCgFAKAUAoBQHlx2PigXVPIka3tqkZUW57XY8145KPczrrnY9QTf2I7nnXeHw7iKNZMRKbAJAA+5FwOdzb2BrVK+Kel1J2Pwu62Dsf0xXqzVYjryWaNVwWEnM7W8z06liOxdbm3qAYEFlAOpTvxXjtevpTNsOHVxm3bbHl+/Vmpl6LzPH6TjMQqxn1aHYysu/BjVRGx+/wC1avJtl3kT48UwcdNU07fu/wDGzd5b4YYVNJxDyTkb6SfLiBO5Kom4BPbUe1bI40PUhW8cyZ/k1H7Lr+pNcJhkiRY41CoosqqLAD2tUhLXYqJSc23J9T70PBQCgFAKAUAoCq/FHJMS3n4nzycMpjHklmAC2RdQX4T+YSf337VEyapSTaZ0HBc2muca5QW+vX1KxmiZCVdSrA2KsCrA+xB3FV0ouL0ztqboWxU4PofOsTaWl4OZuLvhtJFg0uoAEMSUX1G1wQAAPe59qsMOa1ynGeJMWUZq/fR9CyswwqTRvHKoZGUhlPBH9vr2qccxFtSTTOY9V9wLA7gc2+V6opd2fVqd+XHb30FeGwtfwYzMFJcPoA0nzi+rdi3p3XtYKovVjhz3FxOK8S4zjbG5vv0LPFTTmRQGs6kgaTC4hU+JoZFGwO5U7WPNeSW0Z1SUbIya9TnY/lyAxOG0sGR9wDaxDe4qkf0z2fUotX0aa7o6SyvFieGOVeJEVxbj1C9XcXzLZ8utrdc5Qfo2eqvTWKAUAoDFAaHNesMHhb+bOmofpQ+Y/wD0pcj71rlbCPdkujh+Tf8AkgzRZn4n4WKZI41eZCAWeO2xb4VCtbUeL8Wv3O1a3lQTSXUnU8DyJ1uc2oNf8uhoZsbneNciJZIotRsdH4UWG4uZPX7Da96wn58n07EqlcLx607fql7b3/0bbA+H8uIsc1xLT6QdCKzEKSdz5htft+nsN7bVlHHb/O9kezi0K2/wcOX5JBknRGDwmlo4g0iG4kk9b6rW1dgD9AK2QqhDsiBkcQycjpOXT29CSVtIYoBQCgFAKA0HUvVcGBQtI2pgwXy0sz6mBYAi/pFgTc2rXZZGC2yXiYV2VNQgip8T4i404hpY5NKEnTCwVkC8AHa9+9781Xyy58212Owq8P4ypUJr6vVljeHnVX42HTNIpxKli6gaToLHSQOCACBf6XqbRd5kevc5ni3D3iW/Svo6dSYCt5VGaA8+OwkcyGOZFdGtqVgCDYgjY/MA/avD1ScXtHPvW0MyY2f8SqiRmDei+gqQAjLfe1gPuCO1VWUmrOp9A4FZXLESh3Xf7mjqOXJK/DLGtFmEQD6VkvGwIuGFiQvOxuBY/wCtScSWrEik4/Up4cnrtovm1WpwBzv1rl0eGxs8UJXyw11CnZNQDGP5aSSAOwAqpyYpWPR9D4HbOzEjz+nY0dRy3Rveh8d5GPwz9jIIz22k/L3+XqB+1bseXLYit4xT5uHOPqlv9DogVcHzczQGDQHPPW2GMeOxKsAPzSRZdI0tZlIA+RH3vVRlLVrPovArFPCik+q6fzLf8OMUJMvg0roCgx2vq3UkFr2HPP3qwx5brRxnF6pVZk1J73/clFbytFAKAUBq+psM8uEnSL42icL82tsPvx96xktpo2UzULIyfozmy/tt/H2qkfc+pwe4LXsdFdL4DCrDHLhIY0V0VgyqNRuO7ck7kc1dQUeXaR8xy7LnbKNsm2mb2syMKAUAoD5STKvxMBfi5A/zoeqLfYjeZdfYHDyCN5dRK6tUYMiDewBZb78/tWmV8IvTZPo4XlXR5owJBgMYk8ayRNqRwGUi+4PB3rantbIM4ShJxkuqPTXpiKApHxVyGSHFPiWKGPEOoUA+sFY1BBX29PIvyOKr8ut75jsPD2bFx/D66rbINUE6k2vTGbtgsTFOL2VrOB+qM7OPrbcfMCtlNnJJMhcQxPxWPKHr6HQ2WZhHiYklhbVG4up4+1uxB7VcxkpLaPm1tM6Zuua00eyvTAUBQ/igk/45ziB6SLQMAApiG4FxyQSb33ufYiqzMUufr2O48OTo8jlj+b1IjUQ6I9WVzmOaJ15SRGHbhge1Z1vUkyNlwU6JxfszptTcbVdny7Wil/Fnp8YecYhCxXEMxe9vTILbD5Ebjm2lt+BVfmVpfUdf4czZS3jy9OxAqgnWD6c9qI8a2mdIdKxxrhIPJZ2jMYZC7amCt6gpJ9r6bdgAKu4a5Vo+W5XN50lPvvqbQ1mRmU9054g4oYpI8SwljeQREFVUqWbSGBAHBO4PYdqr45ElZys67I4JRLC86vo9b+Ox9fGXLQk8M6jaRCjn+pLWvvyVa3H6f29zY9Ex4Xv+qdTfyfnwdzUJPJAxAEqhk5uXS9x7fCSftWODPq4m3xRi80I3L06Mt8VYnGmaAUAoBQHOnV+UHDYvEIE0xrKSlgdIST1oAfobfaqnJr1Nn0Dg2XG3GjHf1IuDwzI/2dAA2o2YncEqSzHT8rXqwx1+7RyPGG3mTbWupJ5pVQFnIVQLkkgAD3JPFbmVqW3pGpl6rwSuEOJh1EhbawdzuLkcfU1h5sN62SVhZDjzKD19iP5x4n4WG6xrJLIrMpUKUAKmxuzfMdga1TyoRLDF4Fk3pS6JfJ8+i+vxi3m/FGGBVCGMF7Mfi17t8X6fb+a8qyOdvZ7xHg7xVHy9y336FYzYPFZnJLPFFNKmp2DP+lb3C6iQtwLDSPbiokoWWSbR0NGTiYNMYTa5teiNXisDJCsbSKVWZQ8R2s6na4sf45rVKuS1tE+jOotlKMH20XZ4S4zzMvRb3MTvGeffWB+zirHFe60cZxyvkzJP30yaVIKgUBT3ip1KszyYTQLwyoVksCfg/MW99jdh+xBAteoOTatOJ1XAeH2KUMnfR7K5qvOvFATjww6p/CTeRKfyZmFieEl4DfRtgfoPnUvFu5Xys53j3DfOh58PzLv8ou4VZnELfqZoCKeJOTricDKbAvCDMh2BGndxf2K6h+3tWq6HNFk3h2S8fIjJdvUoSqbsfTd76ih6Xr4V5h52AQE7xM0R+g3X/wCrAfarbGnzVo+dcco8rMl89f1P34o5b5+XyEC7QlZh8gtw5/8AjZ6zvjzQZp4Xd5OVCX8Ch6pj6WBXg7svjwwx3nZfFewMd4tj2U7EjsbEVb40t1o+c8bp8rNn89SS5jihDFJIeI0Zz/ygt/at7eirjHmaRzScQ2vzDu+rWb3N2vq++9Ujl9Wz6pXSljqr01r+Re/WOTf7RwNkAaSyyw76Rqt/dWYb+/bmreyPPA+b4WQ8TJUvnqVH0Zm5wWLRyqkEiJ9VjpDMAzA9iN96rMefl2aO54tjLMxHJNrS2vnodBirg+cmaAUAoBQFY+MWTzSiOdN4Yo2EguBYs62NuWvf7WqLlQcltehf8Ay66rXCS6y1o1vgtiFWadCSGdFIFiQdJNzqvsRfi2961YcurRP8S1ScYTS6E568ybEY2FYMO0aIzXmLlgdK7qAADe55+lSrYOcdJnP4GTXj2+bZHeim+pOk8Rl+nzwpV76XjLMlx+kkqLG29v8AQ1XW48q1tnZ8P4xTlycIrTNDWgtdehkG3233sf4PNEeSSa5WdK9N6zhYPOCrJ5SFgoAUEi9gBsPoNqu4b5Vs+X5Ch5suXtsYiXDNJ5MhiMrRkeW2nWYzsQF50m38V7tb0YxhZyucU9e5p+gel3y6OVJJFfzJNY0ggCw09zyQAflxva9a6quTZLz838VKMtdkkSutpBFAUP4lYQnNJFRCpk8rT/WzALrFvdgR9VNVuVHdiR23Ab4xwpNv8uzTZ/0/NgWVcRGyatQDXVkYqdyrDtYjY2PyrVbS4LZYYHE6ct8sX1NTWgsxa9A1taOjOkc2jxWFieNw5VFR9itpFUagVO49/oRuauq5qUUfMc7HnRfKM1r2+3obuthEPhix6H2Leltha52Owvtc0C7nN+b5LNgyqYiMxll1KCVYlQbcqSO1U1tTg9n0nh+dXlQ1HutbPBWksizfBPEt5mIj30lEf+kMCVO/uQR/0/KrDCb6o5HxRXH93L16llZ3gjiIJYVfQZEKarBrahY7Hnbb71Oa2tHK1z5JqbW9M5yzLAvh5ZIpLa43KNbcEg2uD7HkfWqWyDhLR9NwsqOTSpx9TzVrJhJOgc5fCYtCusxtqEqJcllCsdWnvp+L3sDUnFm1PRS8dxoW4spS1tdmSTxN6tWdUhwsyPCwvJo1aiQdlJtbSdjtyR+8jJt2tRfUpuBcO5bHbfHSXbfYiPT/AE9Pi5UVImKeYFdiGCLb1MGa23p7fMVFronKS2i+zuK49NUkpdWumjoOTCqYzHayFDHYbWUjTYW42q3+D5zzPezm7FYdsPK6G6vE5W/BBU2vtVJYnCbR9Sw7Y5ONGWujXU6A6PxbzYOB5TdylmNwSSpK3JHc2vVxU24Js+ccQqjVkzhHsn0NzWwhigFAKAi3iZhHly6cR8rpkPzVGVmH7An7VqujzQaJvDbY1ZUJS9ylchxpwmLie59Ei6tJsCt7ML+1VlcuSaO8zalk40kl3XQ6RU3q4Pm/Yhni1gvMy92Ba8UiSWBsCL6G1e4Acn6gVpyI7gyx4Rb5eXF+/Qouqc+iCgOgvDnNPxOAhYm7xjyX3udUewufcrpb/mq4onzVpnznimP5GXOPp3/Uqrr/ADh3zJ5AvlPh2EaWN2PlsWVyR76r/SwqFkWPzOnodPwbCr/B/U2+fZd2S4kywQyPp1PEjto3S7KCdJ9t9qsY9YpnGXQULJRXoz3VkaxQFN9azoueRtOwEcbQElr2VRZ+3a5J+9Qb/wDWidVwyMnwy1R79SxescjGPwjxC2uweJjwJButzyAeD8mNS7Ic8dHO4mRLGujYvQ58xWHaJ2SQFXRirKeQQbEVTTg4PTPpWNkRyK42Q9T51iSCR9FdVNl0rNp1xuArrci1iLONjuBfb51voudbKji3DY5laaepR3/4dBKdqtz54DQFB+IeUzwYp3xDaxMztE17nQrWCkfpsCu3/eqvKralts7vgOVTZT5MFqSS38kXqIdCbLKM9xGE1fhpWj121WCkG3GzA1srulDsyHlcPoytebHei9ums8XFYWORXEkgiBkVSuvWB6lK39JvVvVNTjs+dZuLKi6UGmlvp9imessY+IxJvhjBp2EYQ+YS/ru5tdnOoG3a9qgZPPOWtHW8GeLj1czt238m3ynwvxcyhpWSAHs13cC3Oldvtf8A0r2OFJ92YZHiWqEtVx38ky6Y8N4sJIkzytLIm67aEBtYmwJJ5Pf2qTVjRg9lHncbuyouGkkSTD9N4SOTzI8PCr7kMqKCCb3IsNr3Nb+WO96Kx5FzjyOT17bejahayNJmgKb8W8mEOIE6n/1HxC+4dAqkgW4It35v71XZtaX1HZeGMuclKh9l2Nz4P5y8glwzkWjVXjsADYkh+Od7G/zrZhWNrl9iJ4mw41WRtj3l3LLFTTmBQCgFAfiWMMCDwQQfodjQHNGcYJ4JXSbZ1dkIvc+k2BN97EWIJ5BvVPdDlm0fSOHZEbseLXsX10PmUeJwcTRarIoiIf4rx+k33PNr896tKpqUEzg+IY86MiUZ/wAj5+IkLPl2KCEAiPUb/wCFCGcfUqDb50tTcGecPko5VbfujnqqU+mCgJJ0vnmMjRsLgdWuaQONOkt6VIcDVsLgKb9tH7SabJpckSm4liYzmsjI7LuaPGQyI5Eyur3JYSBg9ydydW5ub71qnCS/MT8bIosilTJaLg8KepElgTCOx86INYHhowbgg/IEC3O1WGNapR5fY4/juBOm93JfTL+pYNSiiFAUb1viGgzgyOwfRJC/AACDSdB7Gw2vVde9XJ/Y7PhVas4ZKKXfmJtnecZm2MOGwkSrEQrJiChceWQup9V9Nw2oW52G3cypyt59R7FFjUYKodl8nzL0RAOv8rxkc3nY0IdemNZY9o3KqbC3IbSpJFve1RMque9s6HgeZi8vlV7Te3pkUqEdIZtQaT6F8dE9XRYvDr5jJHLGAkikhBcDZlBPwn+xHarim1ShvZ844nw23Gvaim4vsSiCdXAZGDKeCpBB+4rcVjTi9NFM+LeatJi/I1KY4QCABuGdQWBN9+1V2ZNt8p2fhrFjGt3v1/oRfKsixGLNsPC79tQFkH1c+kfvWiFE5dkXORxPFx/zz6+3qTTLvCaZgDPPHH8kUyEfclRUmOFvuyhu8TpP91X/ABbJn0f0PHlztIsjyOyBCWAVQL3NlHuQOSeKlVURq7FHxDit2akppJL2JYK3FYKAUAoDBNDw0WcdW4TCNpnmAb/CoZz37KDbg1qnfCHdk7H4dk5C5qobRWHXHUq5qYxhsPKTFqOq2ptLaRbSl7C4HftUG63zlqKOq4Xw/wDZsnZkWJb9Nm78O+msbhMQsjqixSQhpL21eonTHxcOLAkcWI3J2rbjUTg9lfxriuNl18kU9xfR+haIqccwZoBQCgFAUj4r5WsWNeS+nzo45FBuQ7i8cgB4FgqG39VV+ZBb2dh4cyZODq9jdeC2aL+dhrWYnzw1xuPShXTba1l9+e1Z4U+jiR/EuNLnjdvp2LLzDApiI2imXVG40styLj6jcfWpmjmIycXuPcoHrzJVwWNkijFoyFkiFyxCMNxc+zBx32A3qrya1GfQ73gmVLIxvrfVMj1Ri5JN4eZzFgsYJcQSI/LdNQBOktYgkAXI2I29xUjGnGE9sqON4tt+Ny19WmXB1n04uY4fRqCOpDxyEagvvwRsR/Y9qs7IKyOjicPJli2qa9CNeGfSOIwcsk0zR6Hj0IEIfX6riTUOFsLgdw+4BFq0Y9DrbLPi/FK8yuMYx013LHqUUQoClursBB/tpIylo5JIjMCzWZpD6rW3UG47/S1QLlHz47Ot4ZZcuGWOL7b18FzIoAAHAFh9qnnJfc1fVOULjMLLC9hqUlGN7JIu6Pt2DAE+4uODWM4qUWmbse6VNsbI90znH/zsf5Gxqja0z6lVJygpNdWj6w4dnvoVmsLnSC1h7mw2r2MJPsjG3Iqq/PJL+Jt+lul5cxciGwRRdpGvoB7KCOSebVuqx5TfUr+IcXoxYrX1Nl69M4BsNhYYZAgeONUby7lCRsWBIBN+TtyTVrGPLFI4DJtV10rPdtnmxHSWDknbESQI8j21a7spIsL6CdN7ADjt9a8dcW9tGUMy+EPLjNpfc3UcYUAKAAOAAAB9hWfYjPr3P3QCgMUB+S9BrZF826+wcDNGHMsqto0Rqx9XGnXbSTfawJN9ua0TyIRevUs8fhGVbFT1qL9W9dCKy+ImLxihMuwra9g7rebSTfb4Qq/Vv2rT+Isn+SJaR4Rh475sm5NeyPqvTmbY8q2Ln/DKIwllYljY7s0cbBdRtc7jtsO3vlXT1zPX2MP2hw/FUlj187b7y10+21s3+VeHuHhIaVnnKrpXzNIVRfUCAoBuDfe/etsceC79fuV9/GMi1aj9Kf8Ax6Emy/LYcOLQRJGDzoULf5mw3NblFLsivstnY9zbf3ez1Wr01maAUAoBQCgK98Zcr8zDRzqt2hksxABtHJsb/LUE/wDN6jZUNwLrgOR5WWovtIr/AMO8x/D4+EnTpcmJixAADcEEkWN7f/tqhY0uWw6jjlHnYcmt7XU6CFWx89Kl8ZskIePFoPSw8qXnZhvGfoRqF/6VHeoWZDa5jpvDeU42Oh9mVjVcdmCNq92YtbTR05lk6zQxOttLxowA40soI29rGrxPoj5XdFwslF90z1qoHFemBmgPHmmYJhonmmbSiC7Hn7AdyeK8clFbZnVVO2ahDuznbO81bE4mXEMSC8hZbmxVQfQNuLAD9qprLHKe0fScLDjj4qqklp9/7k6ybOs2xawvHGDD+ITzHj9DyabK2os50rZRewAv9xU6ud00mczl4nDcec48z5tPS7pexZ2bZeuKhkhcsFkQoxUgMAfa4I/cEfKpbW1pnN12OElOPoRrK/DXAwX1K8xvsZmvYbbBUCr27gmtMcetehZXcazLenPr7dCTZdlcOHBEEUcQNr6FVb2FgSQPUfma3KKXZFfZbOx7nJt/L2epEAFgABzsLc7n+a9NZ+qAUB+SaHhqsZ1LhIdXmYiIFBdlDhnA2/Qt27jtWDsivUlV4eRPXLB9fgh2f+KsULMmGj83SbeYzaIzbkra5YfPb33HMaeWk9RWy5xfDtk4Ky+agv5/xPlNmmbZgkYw8T4VlQmYuvko739OgyAsQR2tseTWXNbYui0a414GJZLzX5i9Nf39D6ZZ4Z+YJWzGXzJJDfVEzl1IPxeY49W3Ypb62FIYq7ze2Mjjn5Y4seWK/wA6kpyLo/CYMJ5UQLpciV7NJcixOqwA2vwABc25rdCuMeyK3J4hkZDfPJ6fp6fob5VAFgAK2EM/VAKAUAoBQCgFAKAUBq+pct/FYWeHvJGyr29Vrob2P6gO1YyXMmjZTY6rIzXoznObDSRECRXjJAYalZDbsw1AX45HtVNKEoPqfTKcirIg+V79zpHI8YZ4IpDyyKT/AO61m/m9XMHtJnzXIr8u2UPZkW8TcklxUDsrejDxNMqDcvKDvcW7RhwLWN378Vrug5xaJfDMpY96k/Vrf2KQIqnPpC69RQ9LB8PetZIWiws0kaQAmzyBiVB3CatQCjmxIIFTcbIfSEjl+NcHi1LIqT37L+pcqm4vVicaZoDw5vlcWLiaHELrja11uy/CQw9SkEbgd68klJaZnVbOqanB6aPHl/SuDw7K8OHjV1Fg1rsPnc33+fNYqEV2SNtmXfYtTm2vuz1ZLlMeEiEUV9ILN6tzdiWPy5NZJa7Gqy2VkuaXdaX6dDYV6YCgFAfHE4lIwWkZUUcliFH7mvH0PYxlN6ijR5r1ng8MyLJMCXUuNHrGmxIJI2F7WHvWuV0ItbZMo4bk3RlKMH09yPS9cYudGkwGCaSHdRIWDMHAufylN2tfjv8AxWvzZyW4RJz4bjUy5Mm3T9kn/U8+YdP5rj2EeKkjjhAN9D2Dlhe2lV3AvpsfY88nGVd0+70vg20Z3D8VOVVblL/9aPZgfCrCpYySzSekBhdY0J7kBV1AH21H6mvViVrq+phb4iy59I6j7dCWZTkGGwg/3eGNDa2oC7kfOQ+pvuakRhGP5UVN2Tdc92yb/ibK1ZEfRmh6KAUAoBQCgFAKAUAoBQCgFqAoLxJy94MfLrbWJT5qXbUwRv0kHgAhgPkKq8xNTO78O3RnjcqWmu/yWb4Y5ok2BjRT64RokHBG7aT87je/1qbjTUq0czxvGlTlyb7S7GfEDqV8vWFkVHWQujIwO/pup1X2APIsbg8i2/t1vlx2YcLwFmWutvWupSuUZRNim0YaNpWAF9NrAdiWNgL27mquNcrH0R3l+ZRiQXmy6kuyrwuxTyacQVijtcupWS+4GkC4sbXN+NqkQw5b6spMjxLUofuYvfybHCeFEgxA8yWNsMGDX9XmsosdBS1lvuCdR9+9htWFqW99CJPxI50OPL9T9S2VFTTl97M0AoBQGDQGtzDPsPh7+dMikAnTe7WF7nSLnse3asXOK7s31Yt1v5IMh2beK0Ee0EUkh93/ACl+R3uf4FR55cU9JFzj+HrrPqskkl87NXNnmc40n8LEyRgizIgjBU2sQ859Q73HvWtzyJ9lpEmOPwjGS82Tk/X/ABf/AE+uE8OMTiJFkzHEatwWUFpHI506yQE78X+XvRYspdZsxs49TVF14lWvn1/z+JLsr6GwWHkMkcI1EAAOzSKu1tgxO57nc1KjVCL6IpbuJZVsOWc3okMMCoLIqqPZQAN+dhWaIbbb2z92r08M0AoBQCgFAKAUAoBQCgFAKAUAoBQCgKn8asts+HxAHxBoXPzHrj/jzKg5sdpSOo8M5HLbKp+qNT4RY/y8b5ZNlmjZbe7L6l/gN+9asOX16LHxJRz4yn/xZb2b5NBiwq4iNZAp1LqvsbW5FWUoqXdHFVXWVPmrk0/joZynKYcInl4dAiamawJO7G53O/8AoLCvIxUewtusufNY9v5PdasjWZoBQH5vQEbznrrB4UlXl1uDYrENZB9iR6QfletMsiuPdlhjcKyr0pRj0fv0Ro858QJPMdMBB+ICIrM6ktYvYC0ai7WJAt739qwnfLtBbJePwqvSllT5erWvfRrmy/PMWELSiJWF/j8qwO1mRBe9t/71r5L5dd6JayeEUbUa3Jr3Nvg/DLD+WvntIZjcyPG7IGLXuNJvsL88nvzW38NB9+5Cs45kc7dbSj6LS6ErweR4eIoUiTVHH5SOQGkCXJ0+Y12IuSee5rcoRXZFXO+ybbk316v7mwtWRqM2oBQCgFAKAUAoBQCgFAKAUAoBQCgFAKAUAoBQEZ8RctOIwEyqpZ0AlQAXJKbkAWNyV1C3zrXdHmg0TOHX+Tkwn89fsUr05mhwsySIqFwy6We2lbmzHfbcEi/aqqqfJM+gcRx1k47W3rW+nr7HRqMCARuCLirk+ZtaejN6A8eZZtDhl1TyJGN7aiBe3NhyaxlJRXVmyqmy56hFv7Glx3W2HVU/Dk4iSUlYo49izDndrAD5/tesHdH/AG9SUuHX7fmLlS7tkbwfUGb48n8NCmHRWszSAgg86T5gudiOFrSpXzfRaLKeNwvGinObm37f5/c+w6MzCWT8/HMIrqzaXd2Y2AaykBVHNhuBtsaeRNvrM8/auLCvVdC37s2+U+HuEgD6tcxkXS3mkEEX1cKBY8b/AOprbCiESFk8Wyb0k3pLtrpok2CwEUC6YY0jHsihRtt2FbUkuxXznKb3J7+56LV6YmaAUAoBQCgFAKAUAoBQCgFAKAUAoBQCgFAKAUAoBQCgMMt6A5rzzANh8RNC4IKSMouLXS50N9Ctj96pb4cs2j6dwrIjfixkvbqTLKfEqSDDwwRwB5I1EZYsxBA2SygXvbbntUqGVLlSUdlDk8Bpd8p2WqMX2R9y2d5hxrgjI72w677j+s8gX/71lrIn8Grn4PienO/1/wCjcQeGxl8s47FSS+WgRUTZQt76dbXJG/Ox49gBs/Dc2uZ7IH7cdbl+GrUd/qSXJ+j8HhGDQwKHHDsWdxzwWJtz2rdCqEeyK+/iGTftWTbTN9athDM0AoBQCgFAKAUAoBQCgFAKAUAoBQCgFAKAUAoBQCgFAKAUAoBQCgI9nHRmExcomnjLPsCQ7qCBawIBt2rXKqEnuSJmPxDIog4Vz0vg22XZZDh10wRJGp3IRQtz7m3NZqKXYjWWzse5tt/J6rV6YGbUAoBQCgFAKAUAoBQCgFAKAUAoBQCgFAKAUAoBQCgFAKAUAoBQCgFAKAUAoBQCgFAKAUAoBQCgFAKAUAoBQCgFAKAUAoBQCgFAKAUAoBQCgFAKAUAoBQCgFAKAUAoBQCgFAKAUAoBQCgFAKAUAoBQCgFAKAUAoBQCgFAKAUAoBQCgP/9k="/>
          <p:cNvSpPr>
            <a:spLocks noChangeAspect="1" noChangeArrowheads="1"/>
          </p:cNvSpPr>
          <p:nvPr/>
        </p:nvSpPr>
        <p:spPr bwMode="auto">
          <a:xfrm>
            <a:off x="155575" y="-1690688"/>
            <a:ext cx="508635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6" descr="data:image/jpeg;base64,/9j/4AAQSkZJRgABAQAAAQABAAD/2wCEAAkGBxQQEhQUEBQVFRQVFBcUFRcVGBUUFRkWFxoYFhYVHRUYHCghGB0mHBcXIjEhMSkrLy4uGCAzODMsNyouLisBCgoKDg0OGxAQGywmICQ3LDQsNCwsLCwsLyw0LCwsLCwsNCwsNC8sLCwsLCwsLCwsLCwsLCwsLCwsLCwsLCwsLP/AABEIALsBDQMBEQACEQEDEQH/xAAcAAEAAgMBAQEAAAAAAAAAAAAABgcBBQgEAwL/xAA9EAACAQIFAgQEBQIDBwUAAAABAgMAEQQFEiExBkEHEyJRMmFxgRQjQpGhYsFSsdEVJDOCkuHwNHKTovH/xAAbAQEAAgMBAQAAAAAAAAAAAAAABAUCAwYBB//EADURAAICAgAEBQIDBwUBAQAAAAABAgMEEQUSITEGE0FRYSJxFDKRFSOBobHB8DNCUuHx0WL/2gAMAwEAAhEDEQA/ALxoBQCgFAKAUAoBQCgFAKAUAoBQCgFAKAUAoBQCgFAKAUAoBQCgFAKAUAoBQCgFAKAUAoBQCgFAKAUAoBQCgFAKAUAoBQCgFAKAUAoBQCgFAKAUBpM66pwuDJWeZVewOgXZ7G9jpUX7VrnbCHdkvGwMjJ/0oNkTzfxVhVP91id3N/8AiWRVtwSAST9NvtUeebFdupcY3hrInL96+VEs6Pzk47CxzsoVm1AhSSLqzLcX97XqRVZzwUio4hirFyJVJ7S/9N3WwhigFAKAUAoBQCgFAKAUAoBQCgFAKAUAoBQCgFAKAUAoBQCgFAefF4xIVLSuqKO7EKP3NeNpdzKEJTeoptkdzLr7BQC5lL7XGhWYMCWGzccqe9apZFa9Swp4Rl2vpHXvsjeP63x08ghweEaJ2FwZVZm0sAVbjSnI3NxcitUrrG9RiTquHYVdbsut3r0R8MJ05m+LcNisQ8A3I/M3Vt7WiiIU8e42I54rxVXSe5SNtnEOGUw5aatv5/7NzhvC/DXV55JZW0/merSrv3fb1j/qrNYsP93UiS47lLca9RXokuy9iIeKPT0eEliaCNY4pIyLKSfWjeo2PGzp/P3j5dSik4oufDubZdKddsm33Nt4PZ3YvhXLG95Irn0i3xqPa97/AGP3ywrP9ho8TYenHIivhlqCp5yZmgFAKAUAoBQCgFAKAUAoBQCgFAKAUAoBQCgFAKAUBg0Br80zuDCqGxEqoCbC5uSfYAbmsZTjFdWb6ca298tcW/saDN/EHCxq4gcTyqpZUXVpawLH8wKRsqkn6WrW8iH+3qS4cKyOkrVyx3pt/oR2HqHNscwbCQ+VGoFw6qEZhz65LFgfYcWrSp3zfRaLKWJwrGi1bY5P4PZiugsRj383MMSFfhY4V1Ii+wZj9+OSea9ljub3Nmmni8MSPJiwX3fckOC6GwUQT8gOUtZpCXJtvcgm3J9q3RphFdEV9vEsqxvc3p+3YkgFbSCZoBQEX8QcjTF4Vtb6DDqmVv03VT6W+R/fj6HVdBTj1JvD8ueNepwW/QqHo7M2wuNhZCLM6xP7FJGAbc8djf5VWUT5LFo7zi2PHJw5cy6pbR0KKuD5sZoBQCgFAKAUAoBQCgFAKAUAoBQCgFAKAUAoD8s1uaBGkxnVmEimWB5lEjdhcgHfYsBZTtwTfj3rW7YKWmyXXw/JsqdkYNo0WG8RopJJY1gmLJr8oBbmRl/RYbox537c+1a45CbaSZLt4POuEJSnFc2t9exqcwwubZofVGMJDa2lpGU83JIX1Md7bgCwNYSjbZ8ImU28NwuvWyX26fzNjkvhjAgJxTtOzIVI+FVJIbUpHqBuOb9z71lXjRj36kfL45dbry1yr4/uSjKem8NhbeRCikC2q2p7b8ubk8n963RhGPZFZflXXPdkmzbVmaDNAKAUBi9AZoDy5pg1nhkibiRGQ/8AMLV41voexlytSXoc14qNkdlfZlYqwG1mGxH71RzXLJo+qYlquojP3R0J0fj/AD8Fh3JuTGoY7i7L6W535B3q5rfNBM+a59Pk5M4ezZuq2EQUAoBQCgFAKAUAoBQCgFAKAUAoBQHhx2awwAmaREC7m5FwD3tzXjkvczhVZPpGLZpMT11hY5micvZDpeXTeJX50k3v97W2O9a3fBS0yZDhmRKpWJfb3I3mvVOYYmdlypRJACumRYzY8agZJPSRe427VpsstctV9iwxMTArq3mSfN16f+Hli8P8djHMuNxIQltQALSsp3IsLhUsSbAGsPw05vcpEj9tYuPDkx6l936kiynwzwUIHmK0zDvIbLzf4FsPsb1ujjVx9Cuv43l29ObS9l0JfhMKkS6Y0VF9lAUX97Ct6SXYqnJye5PqfavTwUAoD8hgSRcbc/LvQHzxOIWNWeRgqqpZidgFG5JPtXm9dWexi5PUV1Ifi/E7ArsjSSc7qjAcHu1vYDg81HeVWi4hwDNmtuKX3ZB888SsTiEVYh+HYNqZo31FhuAu67c+/ao08yTWol9ieHKqp81rUl7Ew8LMvm8tsRivMZ5LCFpZGc+SwViQCTpDEA+50j2FScaMuXc/UouOW0ecq8dJJd9LXUnwqSUpg0BRPidlZw+Oka1kn/NQ3uCTbzB9mubf1CqvMr1Lm9zu/DeUrKPK/wCJOvB0t+CbVfSJmCXIO1lJAHYXJ+5NSsP/AEyj8SKP4zp7dSeipRQCgFAKAUAoBQCgFAKAUAoD8k0Hc0+b9UYXCx+ZLKuksyDR6yWU2ZQFvuDsfbvWE7IxW2yTRh33z8uEepE5/ErzX0YKFmXe8sgcqLLf4EBPJ4uP5rT+Icvyos/2PGqO8ixJ+3TZrEGeY5iVLQRMNtemFdLbWsAZOLm/+RtWvWRJ99Etz4RjxXRzkv8APsbfJPDby0/OxMmtzeYREBXH+DWy6/qdr/KtleOkurIWVxmdkt1wSS7dOxJsn6UwmEBEMKAm1yw1sbbjdr23A2FuK3RrjHsitvzL73uyWzdqthYVmRzNAKAUB8sROsalnYKq7lmIUAe5J2Feb0ts9jFyekupAs68UoImkSCNpmU2VgyiJtgdWsEmwO3G9qizy4x7F9i+Hsi5RlN8qfv3I3jvFfFN/wAGKKMabG+qRtX+IG6gfSxrRLNk+yLWrwzTH/Um39v8ZKPC7PsVjBN+JKuqFQJLKrlzypVQAQBbew+/aRi2zmnsp+O4OPi2RjVvr6EX8Q+msVhtWJOIeeOQlJT8BRWYeWhUNZlJIHA3A23rXkVSW5Jk7g2fROUaJ1pNdn8lfmq87EUPNbOgugMyTEYGDyzcxRpC9xYh40UMP8j9CKuaZJ1rR804nROnKmperbX2bJJW0gCgK78ZsIz4eGRbaY5SH+EW1iynUd+QBYclh7Co2XByrLzw/fCrK1P1XQiPhbmvk41EYtolVox6iFVrag2m9jfTb71DxJ6no6DxFi+ZjeYu6+C8RVqcGZoBQCgFAKAUAoBQHlx2PigXVPIka3tqkZUW57XY8145KPczrrnY9QTf2I7nnXeHw7iKNZMRKbAJAA+5FwOdzb2BrVK+Kel1J2Pwu62Dsf0xXqzVYjryWaNVwWEnM7W8z06liOxdbm3qAYEFlAOpTvxXjtevpTNsOHVxm3bbHl+/Vmpl6LzPH6TjMQqxn1aHYysu/BjVRGx+/wC1avJtl3kT48UwcdNU07fu/wDGzd5b4YYVNJxDyTkb6SfLiBO5Kom4BPbUe1bI40PUhW8cyZ/k1H7Lr+pNcJhkiRY41CoosqqLAD2tUhLXYqJSc23J9T70PBQCgFAKAUAoCq/FHJMS3n4nzycMpjHklmAC2RdQX4T+YSf337VEyapSTaZ0HBc2muca5QW+vX1KxmiZCVdSrA2KsCrA+xB3FV0ouL0ztqboWxU4PofOsTaWl4OZuLvhtJFg0uoAEMSUX1G1wQAAPe59qsMOa1ynGeJMWUZq/fR9CyswwqTRvHKoZGUhlPBH9vr2qccxFtSTTOY9V9wLA7gc2+V6opd2fVqd+XHb30FeGwtfwYzMFJcPoA0nzi+rdi3p3XtYKovVjhz3FxOK8S4zjbG5vv0LPFTTmRQGs6kgaTC4hU+JoZFGwO5U7WPNeSW0Z1SUbIya9TnY/lyAxOG0sGR9wDaxDe4qkf0z2fUotX0aa7o6SyvFieGOVeJEVxbj1C9XcXzLZ8utrdc5Qfo2eqvTWKAUAoDFAaHNesMHhb+bOmofpQ+Y/wD0pcj71rlbCPdkujh+Tf8AkgzRZn4n4WKZI41eZCAWeO2xb4VCtbUeL8Wv3O1a3lQTSXUnU8DyJ1uc2oNf8uhoZsbneNciJZIotRsdH4UWG4uZPX7Da96wn58n07EqlcLx607fql7b3/0bbA+H8uIsc1xLT6QdCKzEKSdz5htft+nsN7bVlHHb/O9kezi0K2/wcOX5JBknRGDwmlo4g0iG4kk9b6rW1dgD9AK2QqhDsiBkcQycjpOXT29CSVtIYoBQCgFAKA0HUvVcGBQtI2pgwXy0sz6mBYAi/pFgTc2rXZZGC2yXiYV2VNQgip8T4i404hpY5NKEnTCwVkC8AHa9+9781Xyy58212Owq8P4ypUJr6vVljeHnVX42HTNIpxKli6gaToLHSQOCACBf6XqbRd5kevc5ni3D3iW/Svo6dSYCt5VGaA8+OwkcyGOZFdGtqVgCDYgjY/MA/avD1ScXtHPvW0MyY2f8SqiRmDei+gqQAjLfe1gPuCO1VWUmrOp9A4FZXLESh3Xf7mjqOXJK/DLGtFmEQD6VkvGwIuGFiQvOxuBY/wCtScSWrEik4/Up4cnrtovm1WpwBzv1rl0eGxs8UJXyw11CnZNQDGP5aSSAOwAqpyYpWPR9D4HbOzEjz+nY0dRy3Rveh8d5GPwz9jIIz22k/L3+XqB+1bseXLYit4xT5uHOPqlv9DogVcHzczQGDQHPPW2GMeOxKsAPzSRZdI0tZlIA+RH3vVRlLVrPovArFPCik+q6fzLf8OMUJMvg0roCgx2vq3UkFr2HPP3qwx5brRxnF6pVZk1J73/clFbytFAKAUBq+psM8uEnSL42icL82tsPvx96xktpo2UzULIyfozmy/tt/H2qkfc+pwe4LXsdFdL4DCrDHLhIY0V0VgyqNRuO7ck7kc1dQUeXaR8xy7LnbKNsm2mb2syMKAUAoD5STKvxMBfi5A/zoeqLfYjeZdfYHDyCN5dRK6tUYMiDewBZb78/tWmV8IvTZPo4XlXR5owJBgMYk8ayRNqRwGUi+4PB3rantbIM4ShJxkuqPTXpiKApHxVyGSHFPiWKGPEOoUA+sFY1BBX29PIvyOKr8ut75jsPD2bFx/D66rbINUE6k2vTGbtgsTFOL2VrOB+qM7OPrbcfMCtlNnJJMhcQxPxWPKHr6HQ2WZhHiYklhbVG4up4+1uxB7VcxkpLaPm1tM6Zuua00eyvTAUBQ/igk/45ziB6SLQMAApiG4FxyQSb33ufYiqzMUufr2O48OTo8jlj+b1IjUQ6I9WVzmOaJ15SRGHbhge1Z1vUkyNlwU6JxfszptTcbVdny7Wil/Fnp8YecYhCxXEMxe9vTILbD5Ebjm2lt+BVfmVpfUdf4czZS3jy9OxAqgnWD6c9qI8a2mdIdKxxrhIPJZ2jMYZC7amCt6gpJ9r6bdgAKu4a5Vo+W5XN50lPvvqbQ1mRmU9054g4oYpI8SwljeQREFVUqWbSGBAHBO4PYdqr45ElZys67I4JRLC86vo9b+Ox9fGXLQk8M6jaRCjn+pLWvvyVa3H6f29zY9Ex4Xv+qdTfyfnwdzUJPJAxAEqhk5uXS9x7fCSftWODPq4m3xRi80I3L06Mt8VYnGmaAUAoBQHOnV+UHDYvEIE0xrKSlgdIST1oAfobfaqnJr1Nn0Dg2XG3GjHf1IuDwzI/2dAA2o2YncEqSzHT8rXqwx1+7RyPGG3mTbWupJ5pVQFnIVQLkkgAD3JPFbmVqW3pGpl6rwSuEOJh1EhbawdzuLkcfU1h5sN62SVhZDjzKD19iP5x4n4WG6xrJLIrMpUKUAKmxuzfMdga1TyoRLDF4Fk3pS6JfJ8+i+vxi3m/FGGBVCGMF7Mfi17t8X6fb+a8qyOdvZ7xHg7xVHy9y336FYzYPFZnJLPFFNKmp2DP+lb3C6iQtwLDSPbiokoWWSbR0NGTiYNMYTa5teiNXisDJCsbSKVWZQ8R2s6na4sf45rVKuS1tE+jOotlKMH20XZ4S4zzMvRb3MTvGeffWB+zirHFe60cZxyvkzJP30yaVIKgUBT3ip1KszyYTQLwyoVksCfg/MW99jdh+xBAteoOTatOJ1XAeH2KUMnfR7K5qvOvFATjww6p/CTeRKfyZmFieEl4DfRtgfoPnUvFu5Xys53j3DfOh58PzLv8ou4VZnELfqZoCKeJOTricDKbAvCDMh2BGndxf2K6h+3tWq6HNFk3h2S8fIjJdvUoSqbsfTd76ih6Xr4V5h52AQE7xM0R+g3X/wCrAfarbGnzVo+dcco8rMl89f1P34o5b5+XyEC7QlZh8gtw5/8AjZ6zvjzQZp4Xd5OVCX8Ch6pj6WBXg7svjwwx3nZfFewMd4tj2U7EjsbEVb40t1o+c8bp8rNn89SS5jihDFJIeI0Zz/ygt/at7eirjHmaRzScQ2vzDu+rWb3N2vq++9Ujl9Wz6pXSljqr01r+Re/WOTf7RwNkAaSyyw76Rqt/dWYb+/bmreyPPA+b4WQ8TJUvnqVH0Zm5wWLRyqkEiJ9VjpDMAzA9iN96rMefl2aO54tjLMxHJNrS2vnodBirg+cmaAUAoBQFY+MWTzSiOdN4Yo2EguBYs62NuWvf7WqLlQcltehf8Ay66rXCS6y1o1vgtiFWadCSGdFIFiQdJNzqvsRfi2961YcurRP8S1ScYTS6E568ybEY2FYMO0aIzXmLlgdK7qAADe55+lSrYOcdJnP4GTXj2+bZHeim+pOk8Rl+nzwpV76XjLMlx+kkqLG29v8AQ1XW48q1tnZ8P4xTlycIrTNDWgtdehkG3233sf4PNEeSSa5WdK9N6zhYPOCrJ5SFgoAUEi9gBsPoNqu4b5Vs+X5Ch5suXtsYiXDNJ5MhiMrRkeW2nWYzsQF50m38V7tb0YxhZyucU9e5p+gel3y6OVJJFfzJNY0ggCw09zyQAflxva9a6quTZLz838VKMtdkkSutpBFAUP4lYQnNJFRCpk8rT/WzALrFvdgR9VNVuVHdiR23Ab4xwpNv8uzTZ/0/NgWVcRGyatQDXVkYqdyrDtYjY2PyrVbS4LZYYHE6ct8sX1NTWgsxa9A1taOjOkc2jxWFieNw5VFR9itpFUagVO49/oRuauq5qUUfMc7HnRfKM1r2+3obuthEPhix6H2Leltha52Owvtc0C7nN+b5LNgyqYiMxll1KCVYlQbcqSO1U1tTg9n0nh+dXlQ1HutbPBWksizfBPEt5mIj30lEf+kMCVO/uQR/0/KrDCb6o5HxRXH93L16llZ3gjiIJYVfQZEKarBrahY7Hnbb71Oa2tHK1z5JqbW9M5yzLAvh5ZIpLa43KNbcEg2uD7HkfWqWyDhLR9NwsqOTSpx9TzVrJhJOgc5fCYtCusxtqEqJcllCsdWnvp+L3sDUnFm1PRS8dxoW4spS1tdmSTxN6tWdUhwsyPCwvJo1aiQdlJtbSdjtyR+8jJt2tRfUpuBcO5bHbfHSXbfYiPT/AE9Pi5UVImKeYFdiGCLb1MGa23p7fMVFronKS2i+zuK49NUkpdWumjoOTCqYzHayFDHYbWUjTYW42q3+D5zzPezm7FYdsPK6G6vE5W/BBU2vtVJYnCbR9Sw7Y5ONGWujXU6A6PxbzYOB5TdylmNwSSpK3JHc2vVxU24Js+ccQqjVkzhHsn0NzWwhigFAKAi3iZhHly6cR8rpkPzVGVmH7An7VqujzQaJvDbY1ZUJS9ylchxpwmLie59Ei6tJsCt7ML+1VlcuSaO8zalk40kl3XQ6RU3q4Pm/Yhni1gvMy92Ba8UiSWBsCL6G1e4Acn6gVpyI7gyx4Rb5eXF+/Qouqc+iCgOgvDnNPxOAhYm7xjyX3udUewufcrpb/mq4onzVpnznimP5GXOPp3/Uqrr/ADh3zJ5AvlPh2EaWN2PlsWVyR76r/SwqFkWPzOnodPwbCr/B/U2+fZd2S4kywQyPp1PEjto3S7KCdJ9t9qsY9YpnGXQULJRXoz3VkaxQFN9azoueRtOwEcbQElr2VRZ+3a5J+9Qb/wDWidVwyMnwy1R79SxescjGPwjxC2uweJjwJButzyAeD8mNS7Ic8dHO4mRLGujYvQ58xWHaJ2SQFXRirKeQQbEVTTg4PTPpWNkRyK42Q9T51iSCR9FdVNl0rNp1xuArrci1iLONjuBfb51voudbKji3DY5laaepR3/4dBKdqtz54DQFB+IeUzwYp3xDaxMztE17nQrWCkfpsCu3/eqvKralts7vgOVTZT5MFqSS38kXqIdCbLKM9xGE1fhpWj121WCkG3GzA1srulDsyHlcPoytebHei9ums8XFYWORXEkgiBkVSuvWB6lK39JvVvVNTjs+dZuLKi6UGmlvp9imessY+IxJvhjBp2EYQ+YS/ru5tdnOoG3a9qgZPPOWtHW8GeLj1czt238m3ynwvxcyhpWSAHs13cC3Oldvtf8A0r2OFJ92YZHiWqEtVx38ky6Y8N4sJIkzytLIm67aEBtYmwJJ5Pf2qTVjRg9lHncbuyouGkkSTD9N4SOTzI8PCr7kMqKCCb3IsNr3Nb+WO96Kx5FzjyOT17bejahayNJmgKb8W8mEOIE6n/1HxC+4dAqkgW4It35v71XZtaX1HZeGMuclKh9l2Nz4P5y8glwzkWjVXjsADYkh+Od7G/zrZhWNrl9iJ4mw41WRtj3l3LLFTTmBQCgFAfiWMMCDwQQfodjQHNGcYJ4JXSbZ1dkIvc+k2BN97EWIJ5BvVPdDlm0fSOHZEbseLXsX10PmUeJwcTRarIoiIf4rx+k33PNr896tKpqUEzg+IY86MiUZ/wAj5+IkLPl2KCEAiPUb/wCFCGcfUqDb50tTcGecPko5VbfujnqqU+mCgJJ0vnmMjRsLgdWuaQONOkt6VIcDVsLgKb9tH7SabJpckSm4liYzmsjI7LuaPGQyI5Eyur3JYSBg9ydydW5ub71qnCS/MT8bIosilTJaLg8KepElgTCOx86INYHhowbgg/IEC3O1WGNapR5fY4/juBOm93JfTL+pYNSiiFAUb1viGgzgyOwfRJC/AACDSdB7Gw2vVde9XJ/Y7PhVas4ZKKXfmJtnecZm2MOGwkSrEQrJiChceWQup9V9Nw2oW52G3cypyt59R7FFjUYKodl8nzL0RAOv8rxkc3nY0IdemNZY9o3KqbC3IbSpJFve1RMque9s6HgeZi8vlV7Te3pkUqEdIZtQaT6F8dE9XRYvDr5jJHLGAkikhBcDZlBPwn+xHarim1ShvZ844nw23Gvaim4vsSiCdXAZGDKeCpBB+4rcVjTi9NFM+LeatJi/I1KY4QCABuGdQWBN9+1V2ZNt8p2fhrFjGt3v1/oRfKsixGLNsPC79tQFkH1c+kfvWiFE5dkXORxPFx/zz6+3qTTLvCaZgDPPHH8kUyEfclRUmOFvuyhu8TpP91X/ABbJn0f0PHlztIsjyOyBCWAVQL3NlHuQOSeKlVURq7FHxDit2akppJL2JYK3FYKAUAoDBNDw0WcdW4TCNpnmAb/CoZz37KDbg1qnfCHdk7H4dk5C5qobRWHXHUq5qYxhsPKTFqOq2ptLaRbSl7C4HftUG63zlqKOq4Xw/wDZsnZkWJb9Nm78O+msbhMQsjqixSQhpL21eonTHxcOLAkcWI3J2rbjUTg9lfxriuNl18kU9xfR+haIqccwZoBQCgFAUj4r5WsWNeS+nzo45FBuQ7i8cgB4FgqG39VV+ZBb2dh4cyZODq9jdeC2aL+dhrWYnzw1xuPShXTba1l9+e1Z4U+jiR/EuNLnjdvp2LLzDApiI2imXVG40styLj6jcfWpmjmIycXuPcoHrzJVwWNkijFoyFkiFyxCMNxc+zBx32A3qrya1GfQ73gmVLIxvrfVMj1Ri5JN4eZzFgsYJcQSI/LdNQBOktYgkAXI2I29xUjGnGE9sqON4tt+Ny19WmXB1n04uY4fRqCOpDxyEagvvwRsR/Y9qs7IKyOjicPJli2qa9CNeGfSOIwcsk0zR6Hj0IEIfX6riTUOFsLgdw+4BFq0Y9DrbLPi/FK8yuMYx013LHqUUQoClursBB/tpIylo5JIjMCzWZpD6rW3UG47/S1QLlHz47Ot4ZZcuGWOL7b18FzIoAAHAFh9qnnJfc1fVOULjMLLC9hqUlGN7JIu6Pt2DAE+4uODWM4qUWmbse6VNsbI90znH/zsf5Gxqja0z6lVJygpNdWj6w4dnvoVmsLnSC1h7mw2r2MJPsjG3Iqq/PJL+Jt+lul5cxciGwRRdpGvoB7KCOSebVuqx5TfUr+IcXoxYrX1Nl69M4BsNhYYZAgeONUby7lCRsWBIBN+TtyTVrGPLFI4DJtV10rPdtnmxHSWDknbESQI8j21a7spIsL6CdN7ADjt9a8dcW9tGUMy+EPLjNpfc3UcYUAKAAOAAAB9hWfYjPr3P3QCgMUB+S9BrZF826+wcDNGHMsqto0Rqx9XGnXbSTfawJN9ua0TyIRevUs8fhGVbFT1qL9W9dCKy+ImLxihMuwra9g7rebSTfb4Qq/Vv2rT+Isn+SJaR4Rh475sm5NeyPqvTmbY8q2Ln/DKIwllYljY7s0cbBdRtc7jtsO3vlXT1zPX2MP2hw/FUlj187b7y10+21s3+VeHuHhIaVnnKrpXzNIVRfUCAoBuDfe/etsceC79fuV9/GMi1aj9Kf8Ax6Emy/LYcOLQRJGDzoULf5mw3NblFLsivstnY9zbf3ez1Wr01maAUAoBQCgK98Zcr8zDRzqt2hksxABtHJsb/LUE/wDN6jZUNwLrgOR5WWovtIr/AMO8x/D4+EnTpcmJixAADcEEkWN7f/tqhY0uWw6jjlHnYcmt7XU6CFWx89Kl8ZskIePFoPSw8qXnZhvGfoRqF/6VHeoWZDa5jpvDeU42Oh9mVjVcdmCNq92YtbTR05lk6zQxOttLxowA40soI29rGrxPoj5XdFwslF90z1qoHFemBmgPHmmYJhonmmbSiC7Hn7AdyeK8clFbZnVVO2ahDuznbO81bE4mXEMSC8hZbmxVQfQNuLAD9qprLHKe0fScLDjj4qqklp9/7k6ybOs2xawvHGDD+ITzHj9DyabK2os50rZRewAv9xU6ud00mczl4nDcec48z5tPS7pexZ2bZeuKhkhcsFkQoxUgMAfa4I/cEfKpbW1pnN12OElOPoRrK/DXAwX1K8xvsZmvYbbBUCr27gmtMcetehZXcazLenPr7dCTZdlcOHBEEUcQNr6FVb2FgSQPUfma3KKXZFfZbOx7nJt/L2epEAFgABzsLc7n+a9NZ+qAUB+SaHhqsZ1LhIdXmYiIFBdlDhnA2/Qt27jtWDsivUlV4eRPXLB9fgh2f+KsULMmGj83SbeYzaIzbkra5YfPb33HMaeWk9RWy5xfDtk4Ky+agv5/xPlNmmbZgkYw8T4VlQmYuvko739OgyAsQR2tseTWXNbYui0a414GJZLzX5i9Nf39D6ZZ4Z+YJWzGXzJJDfVEzl1IPxeY49W3Ypb62FIYq7ze2Mjjn5Y4seWK/wA6kpyLo/CYMJ5UQLpciV7NJcixOqwA2vwABc25rdCuMeyK3J4hkZDfPJ6fp6fob5VAFgAK2EM/VAKAUAoBQCgFAKAUBq+pct/FYWeHvJGyr29Vrob2P6gO1YyXMmjZTY6rIzXoznObDSRECRXjJAYalZDbsw1AX45HtVNKEoPqfTKcirIg+V79zpHI8YZ4IpDyyKT/AO61m/m9XMHtJnzXIr8u2UPZkW8TcklxUDsrejDxNMqDcvKDvcW7RhwLWN378Vrug5xaJfDMpY96k/Vrf2KQIqnPpC69RQ9LB8PetZIWiws0kaQAmzyBiVB3CatQCjmxIIFTcbIfSEjl+NcHi1LIqT37L+pcqm4vVicaZoDw5vlcWLiaHELrja11uy/CQw9SkEbgd68klJaZnVbOqanB6aPHl/SuDw7K8OHjV1Fg1rsPnc33+fNYqEV2SNtmXfYtTm2vuz1ZLlMeEiEUV9ILN6tzdiWPy5NZJa7Gqy2VkuaXdaX6dDYV6YCgFAfHE4lIwWkZUUcliFH7mvH0PYxlN6ijR5r1ng8MyLJMCXUuNHrGmxIJI2F7WHvWuV0ItbZMo4bk3RlKMH09yPS9cYudGkwGCaSHdRIWDMHAufylN2tfjv8AxWvzZyW4RJz4bjUy5Mm3T9kn/U8+YdP5rj2EeKkjjhAN9D2Dlhe2lV3AvpsfY88nGVd0+70vg20Z3D8VOVVblL/9aPZgfCrCpYySzSekBhdY0J7kBV1AH21H6mvViVrq+phb4iy59I6j7dCWZTkGGwg/3eGNDa2oC7kfOQ+pvuakRhGP5UVN2Tdc92yb/ibK1ZEfRmh6KAUAoBQCgFAKAUAoBQCgFqAoLxJy94MfLrbWJT5qXbUwRv0kHgAhgPkKq8xNTO78O3RnjcqWmu/yWb4Y5ok2BjRT64RokHBG7aT87je/1qbjTUq0czxvGlTlyb7S7GfEDqV8vWFkVHWQujIwO/pup1X2APIsbg8i2/t1vlx2YcLwFmWutvWupSuUZRNim0YaNpWAF9NrAdiWNgL27mquNcrH0R3l+ZRiQXmy6kuyrwuxTyacQVijtcupWS+4GkC4sbXN+NqkQw5b6spMjxLUofuYvfybHCeFEgxA8yWNsMGDX9XmsosdBS1lvuCdR9+9htWFqW99CJPxI50OPL9T9S2VFTTl97M0AoBQGDQGtzDPsPh7+dMikAnTe7WF7nSLnse3asXOK7s31Yt1v5IMh2beK0Ee0EUkh93/ACl+R3uf4FR55cU9JFzj+HrrPqskkl87NXNnmc40n8LEyRgizIgjBU2sQ859Q73HvWtzyJ9lpEmOPwjGS82Tk/X/ABf/AE+uE8OMTiJFkzHEatwWUFpHI506yQE78X+XvRYspdZsxs49TVF14lWvn1/z+JLsr6GwWHkMkcI1EAAOzSKu1tgxO57nc1KjVCL6IpbuJZVsOWc3okMMCoLIqqPZQAN+dhWaIbbb2z92r08M0AoBQCgFAKAUAoBQCgFAKAUAoBQCgKn8asts+HxAHxBoXPzHrj/jzKg5sdpSOo8M5HLbKp+qNT4RY/y8b5ZNlmjZbe7L6l/gN+9asOX16LHxJRz4yn/xZb2b5NBiwq4iNZAp1LqvsbW5FWUoqXdHFVXWVPmrk0/joZynKYcInl4dAiamawJO7G53O/8AoLCvIxUewtusufNY9v5PdasjWZoBQH5vQEbznrrB4UlXl1uDYrENZB9iR6QfletMsiuPdlhjcKyr0pRj0fv0Ro858QJPMdMBB+ICIrM6ktYvYC0ai7WJAt739qwnfLtBbJePwqvSllT5erWvfRrmy/PMWELSiJWF/j8qwO1mRBe9t/71r5L5dd6JayeEUbUa3Jr3Nvg/DLD+WvntIZjcyPG7IGLXuNJvsL88nvzW38NB9+5Cs45kc7dbSj6LS6ErweR4eIoUiTVHH5SOQGkCXJ0+Y12IuSee5rcoRXZFXO+ybbk316v7mwtWRqM2oBQCgFAKAUAoBQCgFAKAUAoBQCgFAKAUAoBQEZ8RctOIwEyqpZ0AlQAXJKbkAWNyV1C3zrXdHmg0TOHX+Tkwn89fsUr05mhwsySIqFwy6We2lbmzHfbcEi/aqqqfJM+gcRx1k47W3rW+nr7HRqMCARuCLirk+ZtaejN6A8eZZtDhl1TyJGN7aiBe3NhyaxlJRXVmyqmy56hFv7Glx3W2HVU/Dk4iSUlYo49izDndrAD5/tesHdH/AG9SUuHX7fmLlS7tkbwfUGb48n8NCmHRWszSAgg86T5gudiOFrSpXzfRaLKeNwvGinObm37f5/c+w6MzCWT8/HMIrqzaXd2Y2AaykBVHNhuBtsaeRNvrM8/auLCvVdC37s2+U+HuEgD6tcxkXS3mkEEX1cKBY8b/AOprbCiESFk8Wyb0k3pLtrpok2CwEUC6YY0jHsihRtt2FbUkuxXznKb3J7+56LV6YmaAUAoBQCgFAKAUAoBQCgFAKAUAoBQCgFAKAUAoBQCgMMt6A5rzzANh8RNC4IKSMouLXS50N9Ctj96pb4cs2j6dwrIjfixkvbqTLKfEqSDDwwRwB5I1EZYsxBA2SygXvbbntUqGVLlSUdlDk8Bpd8p2WqMX2R9y2d5hxrgjI72w677j+s8gX/71lrIn8Grn4PienO/1/wCjcQeGxl8s47FSS+WgRUTZQt76dbXJG/Ox49gBs/Dc2uZ7IH7cdbl+GrUd/qSXJ+j8HhGDQwKHHDsWdxzwWJtz2rdCqEeyK+/iGTftWTbTN9athDM0AoBQCgFAKAUAoBQCgFAKAUAoBQCgFAKAUAoBQCgFAKAUAoBQCgI9nHRmExcomnjLPsCQ7qCBawIBt2rXKqEnuSJmPxDIog4Vz0vg22XZZDh10wRJGp3IRQtz7m3NZqKXYjWWzse5tt/J6rV6YGbUAoBQCgFAKAUAoBQCgFAKAUAoBQCgFAKAUAoBQCgFAKAUAoBQCgFAKAUAoBQCgFAKAUAoBQCgFAKAUAoBQCgFAKAUAoBQCgFAKAUAoBQCgFAKAUAoBQCgFAKAUAoBQCgFAKAUAoBQCgFAKAUAoBQCgFAKAUAoBQCgFAKAUAoBQCgP/9k="/>
          <p:cNvSpPr>
            <a:spLocks noChangeAspect="1" noChangeArrowheads="1"/>
          </p:cNvSpPr>
          <p:nvPr/>
        </p:nvSpPr>
        <p:spPr bwMode="auto">
          <a:xfrm>
            <a:off x="460375" y="-1385888"/>
            <a:ext cx="508635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2" name="Picture 4" descr="File:Isaac Newton, English School, 1715-2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" t="1948" r="2637" b="1892"/>
          <a:stretch/>
        </p:blipFill>
        <p:spPr bwMode="auto">
          <a:xfrm>
            <a:off x="2362200" y="568036"/>
            <a:ext cx="4495800" cy="5486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3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405"/>
    </mc:Choice>
    <mc:Fallback xmlns="">
      <p:transition spd="slow" advTm="39405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ntage - genes to struct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5715000" cy="22669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xtal.iqfr.csic.es/Cristalografia/archivos_07/grafico-resumen-en.jpg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9"/>
          <a:stretch/>
        </p:blipFill>
        <p:spPr bwMode="auto">
          <a:xfrm>
            <a:off x="1082100" y="4038600"/>
            <a:ext cx="7153275" cy="117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xtal.iqfr.csic.es/Cristalografia/archivos_07/grafico-resumen-en.jpg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9"/>
          <a:stretch/>
        </p:blipFill>
        <p:spPr bwMode="auto">
          <a:xfrm>
            <a:off x="1066800" y="5457622"/>
            <a:ext cx="7153275" cy="117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463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68"/>
    </mc:Choice>
    <mc:Fallback xmlns="">
      <p:transition spd="slow" advTm="19168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ntage - genes to structu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5715000" cy="22669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xtal.iqfr.csic.es/Cristalografia/archivos_07/grafico-resumen-en.jpg"/>
          <p:cNvPicPr>
            <a:picLocks noChangeAspect="1" noChangeArrowheads="1"/>
          </p:cNvPicPr>
          <p:nvPr/>
        </p:nvPicPr>
        <p:blipFill rotWithShape="1">
          <a:blip r:embed="rId6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9"/>
          <a:stretch/>
        </p:blipFill>
        <p:spPr bwMode="auto">
          <a:xfrm>
            <a:off x="1066800" y="4648200"/>
            <a:ext cx="7153275" cy="117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8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682">
        <p:fade/>
      </p:transition>
    </mc:Choice>
    <mc:Fallback xmlns="">
      <p:transition spd="med" advTm="7682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114300"/>
            <a:ext cx="9601200" cy="72009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0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5"/>
    </mc:Choice>
    <mc:Fallback xmlns="">
      <p:transition spd="slow" advTm="2615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oundersatfail.com/wp-content/uploads/2011/10/Icon_Fail_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71600"/>
            <a:ext cx="51244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7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2"/>
    </mc:Choice>
    <mc:Fallback xmlns="">
      <p:transition spd="slow" advTm="1128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https://encrypted-tbn2.gstatic.com/images?q=tbn:ANd9GcSHJeRGwKRgRisf5gzxheo9AD-wavrZrf-JDded3dTtmwzHN8io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72"/>
          <a:stretch/>
        </p:blipFill>
        <p:spPr bwMode="auto">
          <a:xfrm>
            <a:off x="11277600" y="768741"/>
            <a:ext cx="1371600" cy="1371600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2" descr="data:image/jpeg;base64,/9j/4AAQSkZJRgABAQAAAQABAAD/2wCEAAkGBxQQEhQUEBQVFRQVFBcUFRcVGBUUFRkWFxoYFhYVHRUYHCghGB0mHBcXIjEhMSkrLy4uGCAzODMsNyouLisBCgoKDg0OGxAQGywmICQ3LDQsNCwsLCwsLyw0LCwsLCwsNCwsNC8sLCwsLCwsLCwsLCwsLCwsLCwsLCwsLCwsLP/AABEIALsBDQMBEQACEQEDEQH/xAAcAAEAAgMBAQEAAAAAAAAAAAAABgcBBQgEAwL/xAA9EAACAQIFAgQEBQIDBwUAAAABAgMAEQQFEiExBkEHEyJRMmFxgRQjQpGhYsFSsdEVJDOCkuHwNHKTovH/xAAbAQEAAgMBAQAAAAAAAAAAAAAABAUCAwYBB//EADURAAICAgAEBQIDBwUBAQAAAAABAgMEEQUSITEGE0FRYSJxFDKRFSOBobHB8DNCUuHx0WL/2gAMAwEAAhEDEQA/ALxoBQCgFAKAUAoBQCgFAKAUAoBQCgFAKAUAoBQCgFAKAUAoBQCgFAKAUAoBQCgFAKAUAoBQCgFAKAUAoBQCgFAKAUAoBQCgFAKAUAoBQCgFAKAUBpM66pwuDJWeZVewOgXZ7G9jpUX7VrnbCHdkvGwMjJ/0oNkTzfxVhVP91id3N/8AiWRVtwSAST9NvtUeebFdupcY3hrInL96+VEs6Pzk47CxzsoVm1AhSSLqzLcX97XqRVZzwUio4hirFyJVJ7S/9N3WwhigFAKAUAoBQCgFAKAUAoBQCgFAKAUAoBQCgFAKAUAoBQCgFAefF4xIVLSuqKO7EKP3NeNpdzKEJTeoptkdzLr7BQC5lL7XGhWYMCWGzccqe9apZFa9Swp4Rl2vpHXvsjeP63x08ghweEaJ2FwZVZm0sAVbjSnI3NxcitUrrG9RiTquHYVdbsut3r0R8MJ05m+LcNisQ8A3I/M3Vt7WiiIU8e42I54rxVXSe5SNtnEOGUw5aatv5/7NzhvC/DXV55JZW0/merSrv3fb1j/qrNYsP93UiS47lLca9RXokuy9iIeKPT0eEliaCNY4pIyLKSfWjeo2PGzp/P3j5dSik4oufDubZdKddsm33Nt4PZ3YvhXLG95Irn0i3xqPa97/AGP3ywrP9ho8TYenHIivhlqCp5yZmgFAKAUAoBQCgFAKAUAoBQCgFAKAUAoBQCgFAKAUBg0Br80zuDCqGxEqoCbC5uSfYAbmsZTjFdWb6ca298tcW/saDN/EHCxq4gcTyqpZUXVpawLH8wKRsqkn6WrW8iH+3qS4cKyOkrVyx3pt/oR2HqHNscwbCQ+VGoFw6qEZhz65LFgfYcWrSp3zfRaLKWJwrGi1bY5P4PZiugsRj383MMSFfhY4V1Ii+wZj9+OSea9ljub3Nmmni8MSPJiwX3fckOC6GwUQT8gOUtZpCXJtvcgm3J9q3RphFdEV9vEsqxvc3p+3YkgFbSCZoBQEX8QcjTF4Vtb6DDqmVv03VT6W+R/fj6HVdBTj1JvD8ueNepwW/QqHo7M2wuNhZCLM6xP7FJGAbc8djf5VWUT5LFo7zi2PHJw5cy6pbR0KKuD5sZoBQCgFAKAUAoBQCgFAKAUAoBQCgFAKAUAoD8s1uaBGkxnVmEimWB5lEjdhcgHfYsBZTtwTfj3rW7YKWmyXXw/JsqdkYNo0WG8RopJJY1gmLJr8oBbmRl/RYbox537c+1a45CbaSZLt4POuEJSnFc2t9exqcwwubZofVGMJDa2lpGU83JIX1Md7bgCwNYSjbZ8ImU28NwuvWyX26fzNjkvhjAgJxTtOzIVI+FVJIbUpHqBuOb9z71lXjRj36kfL45dbry1yr4/uSjKem8NhbeRCikC2q2p7b8ubk8n963RhGPZFZflXXPdkmzbVmaDNAKAUBi9AZoDy5pg1nhkibiRGQ/8AMLV41voexlytSXoc14qNkdlfZlYqwG1mGxH71RzXLJo+qYlquojP3R0J0fj/AD8Fh3JuTGoY7i7L6W535B3q5rfNBM+a59Pk5M4ezZuq2EQUAoBQCgFAKAUAoBQCgFAKAUAoBQHhx2awwAmaREC7m5FwD3tzXjkvczhVZPpGLZpMT11hY5micvZDpeXTeJX50k3v97W2O9a3fBS0yZDhmRKpWJfb3I3mvVOYYmdlypRJACumRYzY8agZJPSRe427VpsstctV9iwxMTArq3mSfN16f+Hli8P8djHMuNxIQltQALSsp3IsLhUsSbAGsPw05vcpEj9tYuPDkx6l936kiynwzwUIHmK0zDvIbLzf4FsPsb1ujjVx9Cuv43l29ObS9l0JfhMKkS6Y0VF9lAUX97Ct6SXYqnJye5PqfavTwUAoD8hgSRcbc/LvQHzxOIWNWeRgqqpZidgFG5JPtXm9dWexi5PUV1Ifi/E7ArsjSSc7qjAcHu1vYDg81HeVWi4hwDNmtuKX3ZB888SsTiEVYh+HYNqZo31FhuAu67c+/ao08yTWol9ieHKqp81rUl7Ew8LMvm8tsRivMZ5LCFpZGc+SwViQCTpDEA+50j2FScaMuXc/UouOW0ecq8dJJd9LXUnwqSUpg0BRPidlZw+Oka1kn/NQ3uCTbzB9mubf1CqvMr1Lm9zu/DeUrKPK/wCJOvB0t+CbVfSJmCXIO1lJAHYXJ+5NSsP/AEyj8SKP4zp7dSeipRQCgFAKAUAoBQCgFAKAUAoD8k0Hc0+b9UYXCx+ZLKuksyDR6yWU2ZQFvuDsfbvWE7IxW2yTRh33z8uEepE5/ErzX0YKFmXe8sgcqLLf4EBPJ4uP5rT+Icvyos/2PGqO8ixJ+3TZrEGeY5iVLQRMNtemFdLbWsAZOLm/+RtWvWRJ99Etz4RjxXRzkv8APsbfJPDby0/OxMmtzeYREBXH+DWy6/qdr/KtleOkurIWVxmdkt1wSS7dOxJsn6UwmEBEMKAm1yw1sbbjdr23A2FuK3RrjHsitvzL73uyWzdqthYVmRzNAKAUB8sROsalnYKq7lmIUAe5J2Feb0ts9jFyekupAs68UoImkSCNpmU2VgyiJtgdWsEmwO3G9qizy4x7F9i+Hsi5RlN8qfv3I3jvFfFN/wAGKKMabG+qRtX+IG6gfSxrRLNk+yLWrwzTH/Um39v8ZKPC7PsVjBN+JKuqFQJLKrlzypVQAQBbew+/aRi2zmnsp+O4OPi2RjVvr6EX8Q+msVhtWJOIeeOQlJT8BRWYeWhUNZlJIHA3A23rXkVSW5Jk7g2fROUaJ1pNdn8lfmq87EUPNbOgugMyTEYGDyzcxRpC9xYh40UMP8j9CKuaZJ1rR804nROnKmperbX2bJJW0gCgK78ZsIz4eGRbaY5SH+EW1iynUd+QBYclh7Co2XByrLzw/fCrK1P1XQiPhbmvk41EYtolVox6iFVrag2m9jfTb71DxJ6no6DxFi+ZjeYu6+C8RVqcGZoBQCgFAKAUAoBQHlx2PigXVPIka3tqkZUW57XY8145KPczrrnY9QTf2I7nnXeHw7iKNZMRKbAJAA+5FwOdzb2BrVK+Kel1J2Pwu62Dsf0xXqzVYjryWaNVwWEnM7W8z06liOxdbm3qAYEFlAOpTvxXjtevpTNsOHVxm3bbHl+/Vmpl6LzPH6TjMQqxn1aHYysu/BjVRGx+/wC1avJtl3kT48UwcdNU07fu/wDGzd5b4YYVNJxDyTkb6SfLiBO5Kom4BPbUe1bI40PUhW8cyZ/k1H7Lr+pNcJhkiRY41CoosqqLAD2tUhLXYqJSc23J9T70PBQCgFAKAUAoCq/FHJMS3n4nzycMpjHklmAC2RdQX4T+YSf337VEyapSTaZ0HBc2muca5QW+vX1KxmiZCVdSrA2KsCrA+xB3FV0ouL0ztqboWxU4PofOsTaWl4OZuLvhtJFg0uoAEMSUX1G1wQAAPe59qsMOa1ynGeJMWUZq/fR9CyswwqTRvHKoZGUhlPBH9vr2qccxFtSTTOY9V9wLA7gc2+V6opd2fVqd+XHb30FeGwtfwYzMFJcPoA0nzi+rdi3p3XtYKovVjhz3FxOK8S4zjbG5vv0LPFTTmRQGs6kgaTC4hU+JoZFGwO5U7WPNeSW0Z1SUbIya9TnY/lyAxOG0sGR9wDaxDe4qkf0z2fUotX0aa7o6SyvFieGOVeJEVxbj1C9XcXzLZ8utrdc5Qfo2eqvTWKAUAoDFAaHNesMHhb+bOmofpQ+Y/wD0pcj71rlbCPdkujh+Tf8AkgzRZn4n4WKZI41eZCAWeO2xb4VCtbUeL8Wv3O1a3lQTSXUnU8DyJ1uc2oNf8uhoZsbneNciJZIotRsdH4UWG4uZPX7Da96wn58n07EqlcLx607fql7b3/0bbA+H8uIsc1xLT6QdCKzEKSdz5htft+nsN7bVlHHb/O9kezi0K2/wcOX5JBknRGDwmlo4g0iG4kk9b6rW1dgD9AK2QqhDsiBkcQycjpOXT29CSVtIYoBQCgFAKA0HUvVcGBQtI2pgwXy0sz6mBYAi/pFgTc2rXZZGC2yXiYV2VNQgip8T4i404hpY5NKEnTCwVkC8AHa9+9781Xyy58212Owq8P4ypUJr6vVljeHnVX42HTNIpxKli6gaToLHSQOCACBf6XqbRd5kevc5ni3D3iW/Svo6dSYCt5VGaA8+OwkcyGOZFdGtqVgCDYgjY/MA/avD1ScXtHPvW0MyY2f8SqiRmDei+gqQAjLfe1gPuCO1VWUmrOp9A4FZXLESh3Xf7mjqOXJK/DLGtFmEQD6VkvGwIuGFiQvOxuBY/wCtScSWrEik4/Up4cnrtovm1WpwBzv1rl0eGxs8UJXyw11CnZNQDGP5aSSAOwAqpyYpWPR9D4HbOzEjz+nY0dRy3Rveh8d5GPwz9jIIz22k/L3+XqB+1bseXLYit4xT5uHOPqlv9DogVcHzczQGDQHPPW2GMeOxKsAPzSRZdI0tZlIA+RH3vVRlLVrPovArFPCik+q6fzLf8OMUJMvg0roCgx2vq3UkFr2HPP3qwx5brRxnF6pVZk1J73/clFbytFAKAUBq+psM8uEnSL42icL82tsPvx96xktpo2UzULIyfozmy/tt/H2qkfc+pwe4LXsdFdL4DCrDHLhIY0V0VgyqNRuO7ck7kc1dQUeXaR8xy7LnbKNsm2mb2syMKAUAoD5STKvxMBfi5A/zoeqLfYjeZdfYHDyCN5dRK6tUYMiDewBZb78/tWmV8IvTZPo4XlXR5owJBgMYk8ayRNqRwGUi+4PB3rantbIM4ShJxkuqPTXpiKApHxVyGSHFPiWKGPEOoUA+sFY1BBX29PIvyOKr8ut75jsPD2bFx/D66rbINUE6k2vTGbtgsTFOL2VrOB+qM7OPrbcfMCtlNnJJMhcQxPxWPKHr6HQ2WZhHiYklhbVG4up4+1uxB7VcxkpLaPm1tM6Zuua00eyvTAUBQ/igk/45ziB6SLQMAApiG4FxyQSb33ufYiqzMUufr2O48OTo8jlj+b1IjUQ6I9WVzmOaJ15SRGHbhge1Z1vUkyNlwU6JxfszptTcbVdny7Wil/Fnp8YecYhCxXEMxe9vTILbD5Ebjm2lt+BVfmVpfUdf4czZS3jy9OxAqgnWD6c9qI8a2mdIdKxxrhIPJZ2jMYZC7amCt6gpJ9r6bdgAKu4a5Vo+W5XN50lPvvqbQ1mRmU9054g4oYpI8SwljeQREFVUqWbSGBAHBO4PYdqr45ElZys67I4JRLC86vo9b+Ox9fGXLQk8M6jaRCjn+pLWvvyVa3H6f29zY9Ex4Xv+qdTfyfnwdzUJPJAxAEqhk5uXS9x7fCSftWODPq4m3xRi80I3L06Mt8VYnGmaAUAoBQHOnV+UHDYvEIE0xrKSlgdIST1oAfobfaqnJr1Nn0Dg2XG3GjHf1IuDwzI/2dAA2o2YncEqSzHT8rXqwx1+7RyPGG3mTbWupJ5pVQFnIVQLkkgAD3JPFbmVqW3pGpl6rwSuEOJh1EhbawdzuLkcfU1h5sN62SVhZDjzKD19iP5x4n4WG6xrJLIrMpUKUAKmxuzfMdga1TyoRLDF4Fk3pS6JfJ8+i+vxi3m/FGGBVCGMF7Mfi17t8X6fb+a8qyOdvZ7xHg7xVHy9y336FYzYPFZnJLPFFNKmp2DP+lb3C6iQtwLDSPbiokoWWSbR0NGTiYNMYTa5teiNXisDJCsbSKVWZQ8R2s6na4sf45rVKuS1tE+jOotlKMH20XZ4S4zzMvRb3MTvGeffWB+zirHFe60cZxyvkzJP30yaVIKgUBT3ip1KszyYTQLwyoVksCfg/MW99jdh+xBAteoOTatOJ1XAeH2KUMnfR7K5qvOvFATjww6p/CTeRKfyZmFieEl4DfRtgfoPnUvFu5Xys53j3DfOh58PzLv8ou4VZnELfqZoCKeJOTricDKbAvCDMh2BGndxf2K6h+3tWq6HNFk3h2S8fIjJdvUoSqbsfTd76ih6Xr4V5h52AQE7xM0R+g3X/wCrAfarbGnzVo+dcco8rMl89f1P34o5b5+XyEC7QlZh8gtw5/8AjZ6zvjzQZp4Xd5OVCX8Ch6pj6WBXg7svjwwx3nZfFewMd4tj2U7EjsbEVb40t1o+c8bp8rNn89SS5jihDFJIeI0Zz/ygt/at7eirjHmaRzScQ2vzDu+rWb3N2vq++9Ujl9Wz6pXSljqr01r+Re/WOTf7RwNkAaSyyw76Rqt/dWYb+/bmreyPPA+b4WQ8TJUvnqVH0Zm5wWLRyqkEiJ9VjpDMAzA9iN96rMefl2aO54tjLMxHJNrS2vnodBirg+cmaAUAoBQFY+MWTzSiOdN4Yo2EguBYs62NuWvf7WqLlQcltehf8Ay66rXCS6y1o1vgtiFWadCSGdFIFiQdJNzqvsRfi2961YcurRP8S1ScYTS6E568ybEY2FYMO0aIzXmLlgdK7qAADe55+lSrYOcdJnP4GTXj2+bZHeim+pOk8Rl+nzwpV76XjLMlx+kkqLG29v8AQ1XW48q1tnZ8P4xTlycIrTNDWgtdehkG3233sf4PNEeSSa5WdK9N6zhYPOCrJ5SFgoAUEi9gBsPoNqu4b5Vs+X5Ch5suXtsYiXDNJ5MhiMrRkeW2nWYzsQF50m38V7tb0YxhZyucU9e5p+gel3y6OVJJFfzJNY0ggCw09zyQAflxva9a6quTZLz838VKMtdkkSutpBFAUP4lYQnNJFRCpk8rT/WzALrFvdgR9VNVuVHdiR23Ab4xwpNv8uzTZ/0/NgWVcRGyatQDXVkYqdyrDtYjY2PyrVbS4LZYYHE6ct8sX1NTWgsxa9A1taOjOkc2jxWFieNw5VFR9itpFUagVO49/oRuauq5qUUfMc7HnRfKM1r2+3obuthEPhix6H2Leltha52Owvtc0C7nN+b5LNgyqYiMxll1KCVYlQbcqSO1U1tTg9n0nh+dXlQ1HutbPBWksizfBPEt5mIj30lEf+kMCVO/uQR/0/KrDCb6o5HxRXH93L16llZ3gjiIJYVfQZEKarBrahY7Hnbb71Oa2tHK1z5JqbW9M5yzLAvh5ZIpLa43KNbcEg2uD7HkfWqWyDhLR9NwsqOTSpx9TzVrJhJOgc5fCYtCusxtqEqJcllCsdWnvp+L3sDUnFm1PRS8dxoW4spS1tdmSTxN6tWdUhwsyPCwvJo1aiQdlJtbSdjtyR+8jJt2tRfUpuBcO5bHbfHSXbfYiPT/AE9Pi5UVImKeYFdiGCLb1MGa23p7fMVFronKS2i+zuK49NUkpdWumjoOTCqYzHayFDHYbWUjTYW42q3+D5zzPezm7FYdsPK6G6vE5W/BBU2vtVJYnCbR9Sw7Y5ONGWujXU6A6PxbzYOB5TdylmNwSSpK3JHc2vVxU24Js+ccQqjVkzhHsn0NzWwhigFAKAi3iZhHly6cR8rpkPzVGVmH7An7VqujzQaJvDbY1ZUJS9ylchxpwmLie59Ei6tJsCt7ML+1VlcuSaO8zalk40kl3XQ6RU3q4Pm/Yhni1gvMy92Ba8UiSWBsCL6G1e4Acn6gVpyI7gyx4Rb5eXF+/Qouqc+iCgOgvDnNPxOAhYm7xjyX3udUewufcrpb/mq4onzVpnznimP5GXOPp3/Uqrr/ADh3zJ5AvlPh2EaWN2PlsWVyR76r/SwqFkWPzOnodPwbCr/B/U2+fZd2S4kywQyPp1PEjto3S7KCdJ9t9qsY9YpnGXQULJRXoz3VkaxQFN9azoueRtOwEcbQElr2VRZ+3a5J+9Qb/wDWidVwyMnwy1R79SxescjGPwjxC2uweJjwJButzyAeD8mNS7Ic8dHO4mRLGujYvQ58xWHaJ2SQFXRirKeQQbEVTTg4PTPpWNkRyK42Q9T51iSCR9FdVNl0rNp1xuArrci1iLONjuBfb51voudbKji3DY5laaepR3/4dBKdqtz54DQFB+IeUzwYp3xDaxMztE17nQrWCkfpsCu3/eqvKralts7vgOVTZT5MFqSS38kXqIdCbLKM9xGE1fhpWj121WCkG3GzA1srulDsyHlcPoytebHei9ums8XFYWORXEkgiBkVSuvWB6lK39JvVvVNTjs+dZuLKi6UGmlvp9imessY+IxJvhjBp2EYQ+YS/ru5tdnOoG3a9qgZPPOWtHW8GeLj1czt238m3ynwvxcyhpWSAHs13cC3Oldvtf8A0r2OFJ92YZHiWqEtVx38ky6Y8N4sJIkzytLIm67aEBtYmwJJ5Pf2qTVjRg9lHncbuyouGkkSTD9N4SOTzI8PCr7kMqKCCb3IsNr3Nb+WO96Kx5FzjyOT17bejahayNJmgKb8W8mEOIE6n/1HxC+4dAqkgW4It35v71XZtaX1HZeGMuclKh9l2Nz4P5y8glwzkWjVXjsADYkh+Od7G/zrZhWNrl9iJ4mw41WRtj3l3LLFTTmBQCgFAfiWMMCDwQQfodjQHNGcYJ4JXSbZ1dkIvc+k2BN97EWIJ5BvVPdDlm0fSOHZEbseLXsX10PmUeJwcTRarIoiIf4rx+k33PNr896tKpqUEzg+IY86MiUZ/wAj5+IkLPl2KCEAiPUb/wCFCGcfUqDb50tTcGecPko5VbfujnqqU+mCgJJ0vnmMjRsLgdWuaQONOkt6VIcDVsLgKb9tH7SabJpckSm4liYzmsjI7LuaPGQyI5Eyur3JYSBg9ydydW5ub71qnCS/MT8bIosilTJaLg8KepElgTCOx86INYHhowbgg/IEC3O1WGNapR5fY4/juBOm93JfTL+pYNSiiFAUb1viGgzgyOwfRJC/AACDSdB7Gw2vVde9XJ/Y7PhVas4ZKKXfmJtnecZm2MOGwkSrEQrJiChceWQup9V9Nw2oW52G3cypyt59R7FFjUYKodl8nzL0RAOv8rxkc3nY0IdemNZY9o3KqbC3IbSpJFve1RMque9s6HgeZi8vlV7Te3pkUqEdIZtQaT6F8dE9XRYvDr5jJHLGAkikhBcDZlBPwn+xHarim1ShvZ844nw23Gvaim4vsSiCdXAZGDKeCpBB+4rcVjTi9NFM+LeatJi/I1KY4QCABuGdQWBN9+1V2ZNt8p2fhrFjGt3v1/oRfKsixGLNsPC79tQFkH1c+kfvWiFE5dkXORxPFx/zz6+3qTTLvCaZgDPPHH8kUyEfclRUmOFvuyhu8TpP91X/ABbJn0f0PHlztIsjyOyBCWAVQL3NlHuQOSeKlVURq7FHxDit2akppJL2JYK3FYKAUAoDBNDw0WcdW4TCNpnmAb/CoZz37KDbg1qnfCHdk7H4dk5C5qobRWHXHUq5qYxhsPKTFqOq2ptLaRbSl7C4HftUG63zlqKOq4Xw/wDZsnZkWJb9Nm78O+msbhMQsjqixSQhpL21eonTHxcOLAkcWI3J2rbjUTg9lfxriuNl18kU9xfR+haIqccwZoBQCgFAUj4r5WsWNeS+nzo45FBuQ7i8cgB4FgqG39VV+ZBb2dh4cyZODq9jdeC2aL+dhrWYnzw1xuPShXTba1l9+e1Z4U+jiR/EuNLnjdvp2LLzDApiI2imXVG40styLj6jcfWpmjmIycXuPcoHrzJVwWNkijFoyFkiFyxCMNxc+zBx32A3qrya1GfQ73gmVLIxvrfVMj1Ri5JN4eZzFgsYJcQSI/LdNQBOktYgkAXI2I29xUjGnGE9sqON4tt+Ny19WmXB1n04uY4fRqCOpDxyEagvvwRsR/Y9qs7IKyOjicPJli2qa9CNeGfSOIwcsk0zR6Hj0IEIfX6riTUOFsLgdw+4BFq0Y9DrbLPi/FK8yuMYx013LHqUUQoClursBB/tpIylo5JIjMCzWZpD6rW3UG47/S1QLlHz47Ot4ZZcuGWOL7b18FzIoAAHAFh9qnnJfc1fVOULjMLLC9hqUlGN7JIu6Pt2DAE+4uODWM4qUWmbse6VNsbI90znH/zsf5Gxqja0z6lVJygpNdWj6w4dnvoVmsLnSC1h7mw2r2MJPsjG3Iqq/PJL+Jt+lul5cxciGwRRdpGvoB7KCOSebVuqx5TfUr+IcXoxYrX1Nl69M4BsNhYYZAgeONUby7lCRsWBIBN+TtyTVrGPLFI4DJtV10rPdtnmxHSWDknbESQI8j21a7spIsL6CdN7ADjt9a8dcW9tGUMy+EPLjNpfc3UcYUAKAAOAAAB9hWfYjPr3P3QCgMUB+S9BrZF826+wcDNGHMsqto0Rqx9XGnXbSTfawJN9ua0TyIRevUs8fhGVbFT1qL9W9dCKy+ImLxihMuwra9g7rebSTfb4Qq/Vv2rT+Isn+SJaR4Rh475sm5NeyPqvTmbY8q2Ln/DKIwllYljY7s0cbBdRtc7jtsO3vlXT1zPX2MP2hw/FUlj187b7y10+21s3+VeHuHhIaVnnKrpXzNIVRfUCAoBuDfe/etsceC79fuV9/GMi1aj9Kf8Ax6Emy/LYcOLQRJGDzoULf5mw3NblFLsivstnY9zbf3ez1Wr01maAUAoBQCgK98Zcr8zDRzqt2hksxABtHJsb/LUE/wDN6jZUNwLrgOR5WWovtIr/AMO8x/D4+EnTpcmJixAADcEEkWN7f/tqhY0uWw6jjlHnYcmt7XU6CFWx89Kl8ZskIePFoPSw8qXnZhvGfoRqF/6VHeoWZDa5jpvDeU42Oh9mVjVcdmCNq92YtbTR05lk6zQxOttLxowA40soI29rGrxPoj5XdFwslF90z1qoHFemBmgPHmmYJhonmmbSiC7Hn7AdyeK8clFbZnVVO2ahDuznbO81bE4mXEMSC8hZbmxVQfQNuLAD9qprLHKe0fScLDjj4qqklp9/7k6ybOs2xawvHGDD+ITzHj9DyabK2os50rZRewAv9xU6ud00mczl4nDcec48z5tPS7pexZ2bZeuKhkhcsFkQoxUgMAfa4I/cEfKpbW1pnN12OElOPoRrK/DXAwX1K8xvsZmvYbbBUCr27gmtMcetehZXcazLenPr7dCTZdlcOHBEEUcQNr6FVb2FgSQPUfma3KKXZFfZbOx7nJt/L2epEAFgABzsLc7n+a9NZ+qAUB+SaHhqsZ1LhIdXmYiIFBdlDhnA2/Qt27jtWDsivUlV4eRPXLB9fgh2f+KsULMmGj83SbeYzaIzbkra5YfPb33HMaeWk9RWy5xfDtk4Ky+agv5/xPlNmmbZgkYw8T4VlQmYuvko739OgyAsQR2tseTWXNbYui0a414GJZLzX5i9Nf39D6ZZ4Z+YJWzGXzJJDfVEzl1IPxeY49W3Ypb62FIYq7ze2Mjjn5Y4seWK/wA6kpyLo/CYMJ5UQLpciV7NJcixOqwA2vwABc25rdCuMeyK3J4hkZDfPJ6fp6fob5VAFgAK2EM/VAKAUAoBQCgFAKAUBq+pct/FYWeHvJGyr29Vrob2P6gO1YyXMmjZTY6rIzXoznObDSRECRXjJAYalZDbsw1AX45HtVNKEoPqfTKcirIg+V79zpHI8YZ4IpDyyKT/AO61m/m9XMHtJnzXIr8u2UPZkW8TcklxUDsrejDxNMqDcvKDvcW7RhwLWN378Vrug5xaJfDMpY96k/Vrf2KQIqnPpC69RQ9LB8PetZIWiws0kaQAmzyBiVB3CatQCjmxIIFTcbIfSEjl+NcHi1LIqT37L+pcqm4vVicaZoDw5vlcWLiaHELrja11uy/CQw9SkEbgd68klJaZnVbOqanB6aPHl/SuDw7K8OHjV1Fg1rsPnc33+fNYqEV2SNtmXfYtTm2vuz1ZLlMeEiEUV9ILN6tzdiWPy5NZJa7Gqy2VkuaXdaX6dDYV6YCgFAfHE4lIwWkZUUcliFH7mvH0PYxlN6ijR5r1ng8MyLJMCXUuNHrGmxIJI2F7WHvWuV0ItbZMo4bk3RlKMH09yPS9cYudGkwGCaSHdRIWDMHAufylN2tfjv8AxWvzZyW4RJz4bjUy5Mm3T9kn/U8+YdP5rj2EeKkjjhAN9D2Dlhe2lV3AvpsfY88nGVd0+70vg20Z3D8VOVVblL/9aPZgfCrCpYySzSekBhdY0J7kBV1AH21H6mvViVrq+phb4iy59I6j7dCWZTkGGwg/3eGNDa2oC7kfOQ+pvuakRhGP5UVN2Tdc92yb/ibK1ZEfRmh6KAUAoBQCgFAKAUAoBQCgFqAoLxJy94MfLrbWJT5qXbUwRv0kHgAhgPkKq8xNTO78O3RnjcqWmu/yWb4Y5ok2BjRT64RokHBG7aT87je/1qbjTUq0czxvGlTlyb7S7GfEDqV8vWFkVHWQujIwO/pup1X2APIsbg8i2/t1vlx2YcLwFmWutvWupSuUZRNim0YaNpWAF9NrAdiWNgL27mquNcrH0R3l+ZRiQXmy6kuyrwuxTyacQVijtcupWS+4GkC4sbXN+NqkQw5b6spMjxLUofuYvfybHCeFEgxA8yWNsMGDX9XmsosdBS1lvuCdR9+9htWFqW99CJPxI50OPL9T9S2VFTTl97M0AoBQGDQGtzDPsPh7+dMikAnTe7WF7nSLnse3asXOK7s31Yt1v5IMh2beK0Ee0EUkh93/ACl+R3uf4FR55cU9JFzj+HrrPqskkl87NXNnmc40n8LEyRgizIgjBU2sQ859Q73HvWtzyJ9lpEmOPwjGS82Tk/X/ABf/AE+uE8OMTiJFkzHEatwWUFpHI506yQE78X+XvRYspdZsxs49TVF14lWvn1/z+JLsr6GwWHkMkcI1EAAOzSKu1tgxO57nc1KjVCL6IpbuJZVsOWc3okMMCoLIqqPZQAN+dhWaIbbb2z92r08M0AoBQCgFAKAUAoBQCgFAKAUAoBQCgKn8asts+HxAHxBoXPzHrj/jzKg5sdpSOo8M5HLbKp+qNT4RY/y8b5ZNlmjZbe7L6l/gN+9asOX16LHxJRz4yn/xZb2b5NBiwq4iNZAp1LqvsbW5FWUoqXdHFVXWVPmrk0/joZynKYcInl4dAiamawJO7G53O/8AoLCvIxUewtusufNY9v5PdasjWZoBQH5vQEbznrrB4UlXl1uDYrENZB9iR6QfletMsiuPdlhjcKyr0pRj0fv0Ro858QJPMdMBB+ICIrM6ktYvYC0ai7WJAt739qwnfLtBbJePwqvSllT5erWvfRrmy/PMWELSiJWF/j8qwO1mRBe9t/71r5L5dd6JayeEUbUa3Jr3Nvg/DLD+WvntIZjcyPG7IGLXuNJvsL88nvzW38NB9+5Cs45kc7dbSj6LS6ErweR4eIoUiTVHH5SOQGkCXJ0+Y12IuSee5rcoRXZFXO+ybbk316v7mwtWRqM2oBQCgFAKAUAoBQCgFAKAUAoBQCgFAKAUAoBQEZ8RctOIwEyqpZ0AlQAXJKbkAWNyV1C3zrXdHmg0TOHX+Tkwn89fsUr05mhwsySIqFwy6We2lbmzHfbcEi/aqqqfJM+gcRx1k47W3rW+nr7HRqMCARuCLirk+ZtaejN6A8eZZtDhl1TyJGN7aiBe3NhyaxlJRXVmyqmy56hFv7Glx3W2HVU/Dk4iSUlYo49izDndrAD5/tesHdH/AG9SUuHX7fmLlS7tkbwfUGb48n8NCmHRWszSAgg86T5gudiOFrSpXzfRaLKeNwvGinObm37f5/c+w6MzCWT8/HMIrqzaXd2Y2AaykBVHNhuBtsaeRNvrM8/auLCvVdC37s2+U+HuEgD6tcxkXS3mkEEX1cKBY8b/AOprbCiESFk8Wyb0k3pLtrpok2CwEUC6YY0jHsihRtt2FbUkuxXznKb3J7+56LV6YmaAUAoBQCgFAKAUAoBQCgFAKAUAoBQCgFAKAUAoBQCgMMt6A5rzzANh8RNC4IKSMouLXS50N9Ctj96pb4cs2j6dwrIjfixkvbqTLKfEqSDDwwRwB5I1EZYsxBA2SygXvbbntUqGVLlSUdlDk8Bpd8p2WqMX2R9y2d5hxrgjI72w677j+s8gX/71lrIn8Grn4PienO/1/wCjcQeGxl8s47FSS+WgRUTZQt76dbXJG/Ox49gBs/Dc2uZ7IH7cdbl+GrUd/qSXJ+j8HhGDQwKHHDsWdxzwWJtz2rdCqEeyK+/iGTftWTbTN9athDM0AoBQCgFAKAUAoBQCgFAKAUAoBQCgFAKAUAoBQCgFAKAUAoBQCgI9nHRmExcomnjLPsCQ7qCBawIBt2rXKqEnuSJmPxDIog4Vz0vg22XZZDh10wRJGp3IRQtz7m3NZqKXYjWWzse5tt/J6rV6YGbUAoBQCgFAKAUAoBQCgFAKAUAoBQCgFAKAUAoBQCgFAKAUAoBQCgFAKAUAoBQCgFAKAUAoBQCgFAKAUAoBQCgFAKAUAoBQCgFAKAUAoBQCgFAKAUAoBQCgFAKAUAoBQCgFAKAUAoBQCgFAKAUAoBQCgFAKAUAoBQCgFAKAUAoBQCgP/9k="/>
          <p:cNvSpPr>
            <a:spLocks noChangeAspect="1" noChangeArrowheads="1"/>
          </p:cNvSpPr>
          <p:nvPr/>
        </p:nvSpPr>
        <p:spPr bwMode="auto">
          <a:xfrm>
            <a:off x="155575" y="-1690688"/>
            <a:ext cx="508635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6" descr="data:image/jpeg;base64,/9j/4AAQSkZJRgABAQAAAQABAAD/2wCEAAkGBxQQEhQUEBQVFRQVFBcUFRcVGBUUFRkWFxoYFhYVHRUYHCghGB0mHBcXIjEhMSkrLy4uGCAzODMsNyouLisBCgoKDg0OGxAQGywmICQ3LDQsNCwsLCwsLyw0LCwsLCwsNCwsNC8sLCwsLCwsLCwsLCwsLCwsLCwsLCwsLCwsLP/AABEIALsBDQMBEQACEQEDEQH/xAAcAAEAAgMBAQEAAAAAAAAAAAAABgcBBQgEAwL/xAA9EAACAQIFAgQEBQIDBwUAAAABAgMAEQQFEiExBkEHEyJRMmFxgRQjQpGhYsFSsdEVJDOCkuHwNHKTovH/xAAbAQEAAgMBAQAAAAAAAAAAAAAABAUCAwYBB//EADURAAICAgAEBQIDBwUBAQAAAAABAgMEEQUSITEGE0FRYSJxFDKRFSOBobHB8DNCUuHx0WL/2gAMAwEAAhEDEQA/ALxoBQCgFAKAUAoBQCgFAKAUAoBQCgFAKAUAoBQCgFAKAUAoBQCgFAKAUAoBQCgFAKAUAoBQCgFAKAUAoBQCgFAKAUAoBQCgFAKAUAoBQCgFAKAUBpM66pwuDJWeZVewOgXZ7G9jpUX7VrnbCHdkvGwMjJ/0oNkTzfxVhVP91id3N/8AiWRVtwSAST9NvtUeebFdupcY3hrInL96+VEs6Pzk47CxzsoVm1AhSSLqzLcX97XqRVZzwUio4hirFyJVJ7S/9N3WwhigFAKAUAoBQCgFAKAUAoBQCgFAKAUAoBQCgFAKAUAoBQCgFAefF4xIVLSuqKO7EKP3NeNpdzKEJTeoptkdzLr7BQC5lL7XGhWYMCWGzccqe9apZFa9Swp4Rl2vpHXvsjeP63x08ghweEaJ2FwZVZm0sAVbjSnI3NxcitUrrG9RiTquHYVdbsut3r0R8MJ05m+LcNisQ8A3I/M3Vt7WiiIU8e42I54rxVXSe5SNtnEOGUw5aatv5/7NzhvC/DXV55JZW0/merSrv3fb1j/qrNYsP93UiS47lLca9RXokuy9iIeKPT0eEliaCNY4pIyLKSfWjeo2PGzp/P3j5dSik4oufDubZdKddsm33Nt4PZ3YvhXLG95Irn0i3xqPa97/AGP3ywrP9ho8TYenHIivhlqCp5yZmgFAKAUAoBQCgFAKAUAoBQCgFAKAUAoBQCgFAKAUBg0Br80zuDCqGxEqoCbC5uSfYAbmsZTjFdWb6ca298tcW/saDN/EHCxq4gcTyqpZUXVpawLH8wKRsqkn6WrW8iH+3qS4cKyOkrVyx3pt/oR2HqHNscwbCQ+VGoFw6qEZhz65LFgfYcWrSp3zfRaLKWJwrGi1bY5P4PZiugsRj383MMSFfhY4V1Ii+wZj9+OSea9ljub3Nmmni8MSPJiwX3fckOC6GwUQT8gOUtZpCXJtvcgm3J9q3RphFdEV9vEsqxvc3p+3YkgFbSCZoBQEX8QcjTF4Vtb6DDqmVv03VT6W+R/fj6HVdBTj1JvD8ueNepwW/QqHo7M2wuNhZCLM6xP7FJGAbc8djf5VWUT5LFo7zi2PHJw5cy6pbR0KKuD5sZoBQCgFAKAUAoBQCgFAKAUAoBQCgFAKAUAoD8s1uaBGkxnVmEimWB5lEjdhcgHfYsBZTtwTfj3rW7YKWmyXXw/JsqdkYNo0WG8RopJJY1gmLJr8oBbmRl/RYbox537c+1a45CbaSZLt4POuEJSnFc2t9exqcwwubZofVGMJDa2lpGU83JIX1Md7bgCwNYSjbZ8ImU28NwuvWyX26fzNjkvhjAgJxTtOzIVI+FVJIbUpHqBuOb9z71lXjRj36kfL45dbry1yr4/uSjKem8NhbeRCikC2q2p7b8ubk8n963RhGPZFZflXXPdkmzbVmaDNAKAUBi9AZoDy5pg1nhkibiRGQ/8AMLV41voexlytSXoc14qNkdlfZlYqwG1mGxH71RzXLJo+qYlquojP3R0J0fj/AD8Fh3JuTGoY7i7L6W535B3q5rfNBM+a59Pk5M4ezZuq2EQUAoBQCgFAKAUAoBQCgFAKAUAoBQHhx2awwAmaREC7m5FwD3tzXjkvczhVZPpGLZpMT11hY5micvZDpeXTeJX50k3v97W2O9a3fBS0yZDhmRKpWJfb3I3mvVOYYmdlypRJACumRYzY8agZJPSRe427VpsstctV9iwxMTArq3mSfN16f+Hli8P8djHMuNxIQltQALSsp3IsLhUsSbAGsPw05vcpEj9tYuPDkx6l936kiynwzwUIHmK0zDvIbLzf4FsPsb1ujjVx9Cuv43l29ObS9l0JfhMKkS6Y0VF9lAUX97Ct6SXYqnJye5PqfavTwUAoD8hgSRcbc/LvQHzxOIWNWeRgqqpZidgFG5JPtXm9dWexi5PUV1Ifi/E7ArsjSSc7qjAcHu1vYDg81HeVWi4hwDNmtuKX3ZB888SsTiEVYh+HYNqZo31FhuAu67c+/ao08yTWol9ieHKqp81rUl7Ew8LMvm8tsRivMZ5LCFpZGc+SwViQCTpDEA+50j2FScaMuXc/UouOW0ecq8dJJd9LXUnwqSUpg0BRPidlZw+Oka1kn/NQ3uCTbzB9mubf1CqvMr1Lm9zu/DeUrKPK/wCJOvB0t+CbVfSJmCXIO1lJAHYXJ+5NSsP/AEyj8SKP4zp7dSeipRQCgFAKAUAoBQCgFAKAUAoD8k0Hc0+b9UYXCx+ZLKuksyDR6yWU2ZQFvuDsfbvWE7IxW2yTRh33z8uEepE5/ErzX0YKFmXe8sgcqLLf4EBPJ4uP5rT+Icvyos/2PGqO8ixJ+3TZrEGeY5iVLQRMNtemFdLbWsAZOLm/+RtWvWRJ99Etz4RjxXRzkv8APsbfJPDby0/OxMmtzeYREBXH+DWy6/qdr/KtleOkurIWVxmdkt1wSS7dOxJsn6UwmEBEMKAm1yw1sbbjdr23A2FuK3RrjHsitvzL73uyWzdqthYVmRzNAKAUB8sROsalnYKq7lmIUAe5J2Feb0ts9jFyekupAs68UoImkSCNpmU2VgyiJtgdWsEmwO3G9qizy4x7F9i+Hsi5RlN8qfv3I3jvFfFN/wAGKKMabG+qRtX+IG6gfSxrRLNk+yLWrwzTH/Um39v8ZKPC7PsVjBN+JKuqFQJLKrlzypVQAQBbew+/aRi2zmnsp+O4OPi2RjVvr6EX8Q+msVhtWJOIeeOQlJT8BRWYeWhUNZlJIHA3A23rXkVSW5Jk7g2fROUaJ1pNdn8lfmq87EUPNbOgugMyTEYGDyzcxRpC9xYh40UMP8j9CKuaZJ1rR804nROnKmperbX2bJJW0gCgK78ZsIz4eGRbaY5SH+EW1iynUd+QBYclh7Co2XByrLzw/fCrK1P1XQiPhbmvk41EYtolVox6iFVrag2m9jfTb71DxJ6no6DxFi+ZjeYu6+C8RVqcGZoBQCgFAKAUAoBQHlx2PigXVPIka3tqkZUW57XY8145KPczrrnY9QTf2I7nnXeHw7iKNZMRKbAJAA+5FwOdzb2BrVK+Kel1J2Pwu62Dsf0xXqzVYjryWaNVwWEnM7W8z06liOxdbm3qAYEFlAOpTvxXjtevpTNsOHVxm3bbHl+/Vmpl6LzPH6TjMQqxn1aHYysu/BjVRGx+/wC1avJtl3kT48UwcdNU07fu/wDGzd5b4YYVNJxDyTkb6SfLiBO5Kom4BPbUe1bI40PUhW8cyZ/k1H7Lr+pNcJhkiRY41CoosqqLAD2tUhLXYqJSc23J9T70PBQCgFAKAUAoCq/FHJMS3n4nzycMpjHklmAC2RdQX4T+YSf337VEyapSTaZ0HBc2muca5QW+vX1KxmiZCVdSrA2KsCrA+xB3FV0ouL0ztqboWxU4PofOsTaWl4OZuLvhtJFg0uoAEMSUX1G1wQAAPe59qsMOa1ynGeJMWUZq/fR9CyswwqTRvHKoZGUhlPBH9vr2qccxFtSTTOY9V9wLA7gc2+V6opd2fVqd+XHb30FeGwtfwYzMFJcPoA0nzi+rdi3p3XtYKovVjhz3FxOK8S4zjbG5vv0LPFTTmRQGs6kgaTC4hU+JoZFGwO5U7WPNeSW0Z1SUbIya9TnY/lyAxOG0sGR9wDaxDe4qkf0z2fUotX0aa7o6SyvFieGOVeJEVxbj1C9XcXzLZ8utrdc5Qfo2eqvTWKAUAoDFAaHNesMHhb+bOmofpQ+Y/wD0pcj71rlbCPdkujh+Tf8AkgzRZn4n4WKZI41eZCAWeO2xb4VCtbUeL8Wv3O1a3lQTSXUnU8DyJ1uc2oNf8uhoZsbneNciJZIotRsdH4UWG4uZPX7Da96wn58n07EqlcLx607fql7b3/0bbA+H8uIsc1xLT6QdCKzEKSdz5htft+nsN7bVlHHb/O9kezi0K2/wcOX5JBknRGDwmlo4g0iG4kk9b6rW1dgD9AK2QqhDsiBkcQycjpOXT29CSVtIYoBQCgFAKA0HUvVcGBQtI2pgwXy0sz6mBYAi/pFgTc2rXZZGC2yXiYV2VNQgip8T4i404hpY5NKEnTCwVkC8AHa9+9781Xyy58212Owq8P4ypUJr6vVljeHnVX42HTNIpxKli6gaToLHSQOCACBf6XqbRd5kevc5ni3D3iW/Svo6dSYCt5VGaA8+OwkcyGOZFdGtqVgCDYgjY/MA/avD1ScXtHPvW0MyY2f8SqiRmDei+gqQAjLfe1gPuCO1VWUmrOp9A4FZXLESh3Xf7mjqOXJK/DLGtFmEQD6VkvGwIuGFiQvOxuBY/wCtScSWrEik4/Up4cnrtovm1WpwBzv1rl0eGxs8UJXyw11CnZNQDGP5aSSAOwAqpyYpWPR9D4HbOzEjz+nY0dRy3Rveh8d5GPwz9jIIz22k/L3+XqB+1bseXLYit4xT5uHOPqlv9DogVcHzczQGDQHPPW2GMeOxKsAPzSRZdI0tZlIA+RH3vVRlLVrPovArFPCik+q6fzLf8OMUJMvg0roCgx2vq3UkFr2HPP3qwx5brRxnF6pVZk1J73/clFbytFAKAUBq+psM8uEnSL42icL82tsPvx96xktpo2UzULIyfozmy/tt/H2qkfc+pwe4LXsdFdL4DCrDHLhIY0V0VgyqNRuO7ck7kc1dQUeXaR8xy7LnbKNsm2mb2syMKAUAoD5STKvxMBfi5A/zoeqLfYjeZdfYHDyCN5dRK6tUYMiDewBZb78/tWmV8IvTZPo4XlXR5owJBgMYk8ayRNqRwGUi+4PB3rantbIM4ShJxkuqPTXpiKApHxVyGSHFPiWKGPEOoUA+sFY1BBX29PIvyOKr8ut75jsPD2bFx/D66rbINUE6k2vTGbtgsTFOL2VrOB+qM7OPrbcfMCtlNnJJMhcQxPxWPKHr6HQ2WZhHiYklhbVG4up4+1uxB7VcxkpLaPm1tM6Zuua00eyvTAUBQ/igk/45ziB6SLQMAApiG4FxyQSb33ufYiqzMUufr2O48OTo8jlj+b1IjUQ6I9WVzmOaJ15SRGHbhge1Z1vUkyNlwU6JxfszptTcbVdny7Wil/Fnp8YecYhCxXEMxe9vTILbD5Ebjm2lt+BVfmVpfUdf4czZS3jy9OxAqgnWD6c9qI8a2mdIdKxxrhIPJZ2jMYZC7amCt6gpJ9r6bdgAKu4a5Vo+W5XN50lPvvqbQ1mRmU9054g4oYpI8SwljeQREFVUqWbSGBAHBO4PYdqr45ElZys67I4JRLC86vo9b+Ox9fGXLQk8M6jaRCjn+pLWvvyVa3H6f29zY9Ex4Xv+qdTfyfnwdzUJPJAxAEqhk5uXS9x7fCSftWODPq4m3xRi80I3L06Mt8VYnGmaAUAoBQHOnV+UHDYvEIE0xrKSlgdIST1oAfobfaqnJr1Nn0Dg2XG3GjHf1IuDwzI/2dAA2o2YncEqSzHT8rXqwx1+7RyPGG3mTbWupJ5pVQFnIVQLkkgAD3JPFbmVqW3pGpl6rwSuEOJh1EhbawdzuLkcfU1h5sN62SVhZDjzKD19iP5x4n4WG6xrJLIrMpUKUAKmxuzfMdga1TyoRLDF4Fk3pS6JfJ8+i+vxi3m/FGGBVCGMF7Mfi17t8X6fb+a8qyOdvZ7xHg7xVHy9y336FYzYPFZnJLPFFNKmp2DP+lb3C6iQtwLDSPbiokoWWSbR0NGTiYNMYTa5teiNXisDJCsbSKVWZQ8R2s6na4sf45rVKuS1tE+jOotlKMH20XZ4S4zzMvRb3MTvGeffWB+zirHFe60cZxyvkzJP30yaVIKgUBT3ip1KszyYTQLwyoVksCfg/MW99jdh+xBAteoOTatOJ1XAeH2KUMnfR7K5qvOvFATjww6p/CTeRKfyZmFieEl4DfRtgfoPnUvFu5Xys53j3DfOh58PzLv8ou4VZnELfqZoCKeJOTricDKbAvCDMh2BGndxf2K6h+3tWq6HNFk3h2S8fIjJdvUoSqbsfTd76ih6Xr4V5h52AQE7xM0R+g3X/wCrAfarbGnzVo+dcco8rMl89f1P34o5b5+XyEC7QlZh8gtw5/8AjZ6zvjzQZp4Xd5OVCX8Ch6pj6WBXg7svjwwx3nZfFewMd4tj2U7EjsbEVb40t1o+c8bp8rNn89SS5jihDFJIeI0Zz/ygt/at7eirjHmaRzScQ2vzDu+rWb3N2vq++9Ujl9Wz6pXSljqr01r+Re/WOTf7RwNkAaSyyw76Rqt/dWYb+/bmreyPPA+b4WQ8TJUvnqVH0Zm5wWLRyqkEiJ9VjpDMAzA9iN96rMefl2aO54tjLMxHJNrS2vnodBirg+cmaAUAoBQFY+MWTzSiOdN4Yo2EguBYs62NuWvf7WqLlQcltehf8Ay66rXCS6y1o1vgtiFWadCSGdFIFiQdJNzqvsRfi2961YcurRP8S1ScYTS6E568ybEY2FYMO0aIzXmLlgdK7qAADe55+lSrYOcdJnP4GTXj2+bZHeim+pOk8Rl+nzwpV76XjLMlx+kkqLG29v8AQ1XW48q1tnZ8P4xTlycIrTNDWgtdehkG3233sf4PNEeSSa5WdK9N6zhYPOCrJ5SFgoAUEi9gBsPoNqu4b5Vs+X5Ch5suXtsYiXDNJ5MhiMrRkeW2nWYzsQF50m38V7tb0YxhZyucU9e5p+gel3y6OVJJFfzJNY0ggCw09zyQAflxva9a6quTZLz838VKMtdkkSutpBFAUP4lYQnNJFRCpk8rT/WzALrFvdgR9VNVuVHdiR23Ab4xwpNv8uzTZ/0/NgWVcRGyatQDXVkYqdyrDtYjY2PyrVbS4LZYYHE6ct8sX1NTWgsxa9A1taOjOkc2jxWFieNw5VFR9itpFUagVO49/oRuauq5qUUfMc7HnRfKM1r2+3obuthEPhix6H2Leltha52Owvtc0C7nN+b5LNgyqYiMxll1KCVYlQbcqSO1U1tTg9n0nh+dXlQ1HutbPBWksizfBPEt5mIj30lEf+kMCVO/uQR/0/KrDCb6o5HxRXH93L16llZ3gjiIJYVfQZEKarBrahY7Hnbb71Oa2tHK1z5JqbW9M5yzLAvh5ZIpLa43KNbcEg2uD7HkfWqWyDhLR9NwsqOTSpx9TzVrJhJOgc5fCYtCusxtqEqJcllCsdWnvp+L3sDUnFm1PRS8dxoW4spS1tdmSTxN6tWdUhwsyPCwvJo1aiQdlJtbSdjtyR+8jJt2tRfUpuBcO5bHbfHSXbfYiPT/AE9Pi5UVImKeYFdiGCLb1MGa23p7fMVFronKS2i+zuK49NUkpdWumjoOTCqYzHayFDHYbWUjTYW42q3+D5zzPezm7FYdsPK6G6vE5W/BBU2vtVJYnCbR9Sw7Y5ONGWujXU6A6PxbzYOB5TdylmNwSSpK3JHc2vVxU24Js+ccQqjVkzhHsn0NzWwhigFAKAi3iZhHly6cR8rpkPzVGVmH7An7VqujzQaJvDbY1ZUJS9ylchxpwmLie59Ei6tJsCt7ML+1VlcuSaO8zalk40kl3XQ6RU3q4Pm/Yhni1gvMy92Ba8UiSWBsCL6G1e4Acn6gVpyI7gyx4Rb5eXF+/Qouqc+iCgOgvDnNPxOAhYm7xjyX3udUewufcrpb/mq4onzVpnznimP5GXOPp3/Uqrr/ADh3zJ5AvlPh2EaWN2PlsWVyR76r/SwqFkWPzOnodPwbCr/B/U2+fZd2S4kywQyPp1PEjto3S7KCdJ9t9qsY9YpnGXQULJRXoz3VkaxQFN9azoueRtOwEcbQElr2VRZ+3a5J+9Qb/wDWidVwyMnwy1R79SxescjGPwjxC2uweJjwJButzyAeD8mNS7Ic8dHO4mRLGujYvQ58xWHaJ2SQFXRirKeQQbEVTTg4PTPpWNkRyK42Q9T51iSCR9FdVNl0rNp1xuArrci1iLONjuBfb51voudbKji3DY5laaepR3/4dBKdqtz54DQFB+IeUzwYp3xDaxMztE17nQrWCkfpsCu3/eqvKralts7vgOVTZT5MFqSS38kXqIdCbLKM9xGE1fhpWj121WCkG3GzA1srulDsyHlcPoytebHei9ums8XFYWORXEkgiBkVSuvWB6lK39JvVvVNTjs+dZuLKi6UGmlvp9imessY+IxJvhjBp2EYQ+YS/ru5tdnOoG3a9qgZPPOWtHW8GeLj1czt238m3ynwvxcyhpWSAHs13cC3Oldvtf8A0r2OFJ92YZHiWqEtVx38ky6Y8N4sJIkzytLIm67aEBtYmwJJ5Pf2qTVjRg9lHncbuyouGkkSTD9N4SOTzI8PCr7kMqKCCb3IsNr3Nb+WO96Kx5FzjyOT17bejahayNJmgKb8W8mEOIE6n/1HxC+4dAqkgW4It35v71XZtaX1HZeGMuclKh9l2Nz4P5y8glwzkWjVXjsADYkh+Od7G/zrZhWNrl9iJ4mw41WRtj3l3LLFTTmBQCgFAfiWMMCDwQQfodjQHNGcYJ4JXSbZ1dkIvc+k2BN97EWIJ5BvVPdDlm0fSOHZEbseLXsX10PmUeJwcTRarIoiIf4rx+k33PNr896tKpqUEzg+IY86MiUZ/wAj5+IkLPl2KCEAiPUb/wCFCGcfUqDb50tTcGecPko5VbfujnqqU+mCgJJ0vnmMjRsLgdWuaQONOkt6VIcDVsLgKb9tH7SabJpckSm4liYzmsjI7LuaPGQyI5Eyur3JYSBg9ydydW5ub71qnCS/MT8bIosilTJaLg8KepElgTCOx86INYHhowbgg/IEC3O1WGNapR5fY4/juBOm93JfTL+pYNSiiFAUb1viGgzgyOwfRJC/AACDSdB7Gw2vVde9XJ/Y7PhVas4ZKKXfmJtnecZm2MOGwkSrEQrJiChceWQup9V9Nw2oW52G3cypyt59R7FFjUYKodl8nzL0RAOv8rxkc3nY0IdemNZY9o3KqbC3IbSpJFve1RMque9s6HgeZi8vlV7Te3pkUqEdIZtQaT6F8dE9XRYvDr5jJHLGAkikhBcDZlBPwn+xHarim1ShvZ844nw23Gvaim4vsSiCdXAZGDKeCpBB+4rcVjTi9NFM+LeatJi/I1KY4QCABuGdQWBN9+1V2ZNt8p2fhrFjGt3v1/oRfKsixGLNsPC79tQFkH1c+kfvWiFE5dkXORxPFx/zz6+3qTTLvCaZgDPPHH8kUyEfclRUmOFvuyhu8TpP91X/ABbJn0f0PHlztIsjyOyBCWAVQL3NlHuQOSeKlVURq7FHxDit2akppJL2JYK3FYKAUAoDBNDw0WcdW4TCNpnmAb/CoZz37KDbg1qnfCHdk7H4dk5C5qobRWHXHUq5qYxhsPKTFqOq2ptLaRbSl7C4HftUG63zlqKOq4Xw/wDZsnZkWJb9Nm78O+msbhMQsjqixSQhpL21eonTHxcOLAkcWI3J2rbjUTg9lfxriuNl18kU9xfR+haIqccwZoBQCgFAUj4r5WsWNeS+nzo45FBuQ7i8cgB4FgqG39VV+ZBb2dh4cyZODq9jdeC2aL+dhrWYnzw1xuPShXTba1l9+e1Z4U+jiR/EuNLnjdvp2LLzDApiI2imXVG40styLj6jcfWpmjmIycXuPcoHrzJVwWNkijFoyFkiFyxCMNxc+zBx32A3qrya1GfQ73gmVLIxvrfVMj1Ri5JN4eZzFgsYJcQSI/LdNQBOktYgkAXI2I29xUjGnGE9sqON4tt+Ny19WmXB1n04uY4fRqCOpDxyEagvvwRsR/Y9qs7IKyOjicPJli2qa9CNeGfSOIwcsk0zR6Hj0IEIfX6riTUOFsLgdw+4BFq0Y9DrbLPi/FK8yuMYx013LHqUUQoClursBB/tpIylo5JIjMCzWZpD6rW3UG47/S1QLlHz47Ot4ZZcuGWOL7b18FzIoAAHAFh9qnnJfc1fVOULjMLLC9hqUlGN7JIu6Pt2DAE+4uODWM4qUWmbse6VNsbI90znH/zsf5Gxqja0z6lVJygpNdWj6w4dnvoVmsLnSC1h7mw2r2MJPsjG3Iqq/PJL+Jt+lul5cxciGwRRdpGvoB7KCOSebVuqx5TfUr+IcXoxYrX1Nl69M4BsNhYYZAgeONUby7lCRsWBIBN+TtyTVrGPLFI4DJtV10rPdtnmxHSWDknbESQI8j21a7spIsL6CdN7ADjt9a8dcW9tGUMy+EPLjNpfc3UcYUAKAAOAAAB9hWfYjPr3P3QCgMUB+S9BrZF826+wcDNGHMsqto0Rqx9XGnXbSTfawJN9ua0TyIRevUs8fhGVbFT1qL9W9dCKy+ImLxihMuwra9g7rebSTfb4Qq/Vv2rT+Isn+SJaR4Rh475sm5NeyPqvTmbY8q2Ln/DKIwllYljY7s0cbBdRtc7jtsO3vlXT1zPX2MP2hw/FUlj187b7y10+21s3+VeHuHhIaVnnKrpXzNIVRfUCAoBuDfe/etsceC79fuV9/GMi1aj9Kf8Ax6Emy/LYcOLQRJGDzoULf5mw3NblFLsivstnY9zbf3ez1Wr01maAUAoBQCgK98Zcr8zDRzqt2hksxABtHJsb/LUE/wDN6jZUNwLrgOR5WWovtIr/AMO8x/D4+EnTpcmJixAADcEEkWN7f/tqhY0uWw6jjlHnYcmt7XU6CFWx89Kl8ZskIePFoPSw8qXnZhvGfoRqF/6VHeoWZDa5jpvDeU42Oh9mVjVcdmCNq92YtbTR05lk6zQxOttLxowA40soI29rGrxPoj5XdFwslF90z1qoHFemBmgPHmmYJhonmmbSiC7Hn7AdyeK8clFbZnVVO2ahDuznbO81bE4mXEMSC8hZbmxVQfQNuLAD9qprLHKe0fScLDjj4qqklp9/7k6ybOs2xawvHGDD+ITzHj9DyabK2os50rZRewAv9xU6ud00mczl4nDcec48z5tPS7pexZ2bZeuKhkhcsFkQoxUgMAfa4I/cEfKpbW1pnN12OElOPoRrK/DXAwX1K8xvsZmvYbbBUCr27gmtMcetehZXcazLenPr7dCTZdlcOHBEEUcQNr6FVb2FgSQPUfma3KKXZFfZbOx7nJt/L2epEAFgABzsLc7n+a9NZ+qAUB+SaHhqsZ1LhIdXmYiIFBdlDhnA2/Qt27jtWDsivUlV4eRPXLB9fgh2f+KsULMmGj83SbeYzaIzbkra5YfPb33HMaeWk9RWy5xfDtk4Ky+agv5/xPlNmmbZgkYw8T4VlQmYuvko739OgyAsQR2tseTWXNbYui0a414GJZLzX5i9Nf39D6ZZ4Z+YJWzGXzJJDfVEzl1IPxeY49W3Ypb62FIYq7ze2Mjjn5Y4seWK/wA6kpyLo/CYMJ5UQLpciV7NJcixOqwA2vwABc25rdCuMeyK3J4hkZDfPJ6fp6fob5VAFgAK2EM/VAKAUAoBQCgFAKAUBq+pct/FYWeHvJGyr29Vrob2P6gO1YyXMmjZTY6rIzXoznObDSRECRXjJAYalZDbsw1AX45HtVNKEoPqfTKcirIg+V79zpHI8YZ4IpDyyKT/AO61m/m9XMHtJnzXIr8u2UPZkW8TcklxUDsrejDxNMqDcvKDvcW7RhwLWN378Vrug5xaJfDMpY96k/Vrf2KQIqnPpC69RQ9LB8PetZIWiws0kaQAmzyBiVB3CatQCjmxIIFTcbIfSEjl+NcHi1LIqT37L+pcqm4vVicaZoDw5vlcWLiaHELrja11uy/CQw9SkEbgd68klJaZnVbOqanB6aPHl/SuDw7K8OHjV1Fg1rsPnc33+fNYqEV2SNtmXfYtTm2vuz1ZLlMeEiEUV9ILN6tzdiWPy5NZJa7Gqy2VkuaXdaX6dDYV6YCgFAfHE4lIwWkZUUcliFH7mvH0PYxlN6ijR5r1ng8MyLJMCXUuNHrGmxIJI2F7WHvWuV0ItbZMo4bk3RlKMH09yPS9cYudGkwGCaSHdRIWDMHAufylN2tfjv8AxWvzZyW4RJz4bjUy5Mm3T9kn/U8+YdP5rj2EeKkjjhAN9D2Dlhe2lV3AvpsfY88nGVd0+70vg20Z3D8VOVVblL/9aPZgfCrCpYySzSekBhdY0J7kBV1AH21H6mvViVrq+phb4iy59I6j7dCWZTkGGwg/3eGNDa2oC7kfOQ+pvuakRhGP5UVN2Tdc92yb/ibK1ZEfRmh6KAUAoBQCgFAKAUAoBQCgFqAoLxJy94MfLrbWJT5qXbUwRv0kHgAhgPkKq8xNTO78O3RnjcqWmu/yWb4Y5ok2BjRT64RokHBG7aT87je/1qbjTUq0czxvGlTlyb7S7GfEDqV8vWFkVHWQujIwO/pup1X2APIsbg8i2/t1vlx2YcLwFmWutvWupSuUZRNim0YaNpWAF9NrAdiWNgL27mquNcrH0R3l+ZRiQXmy6kuyrwuxTyacQVijtcupWS+4GkC4sbXN+NqkQw5b6spMjxLUofuYvfybHCeFEgxA8yWNsMGDX9XmsosdBS1lvuCdR9+9htWFqW99CJPxI50OPL9T9S2VFTTl97M0AoBQGDQGtzDPsPh7+dMikAnTe7WF7nSLnse3asXOK7s31Yt1v5IMh2beK0Ee0EUkh93/ACl+R3uf4FR55cU9JFzj+HrrPqskkl87NXNnmc40n8LEyRgizIgjBU2sQ859Q73HvWtzyJ9lpEmOPwjGS82Tk/X/ABf/AE+uE8OMTiJFkzHEatwWUFpHI506yQE78X+XvRYspdZsxs49TVF14lWvn1/z+JLsr6GwWHkMkcI1EAAOzSKu1tgxO57nc1KjVCL6IpbuJZVsOWc3okMMCoLIqqPZQAN+dhWaIbbb2z92r08M0AoBQCgFAKAUAoBQCgFAKAUAoBQCgKn8asts+HxAHxBoXPzHrj/jzKg5sdpSOo8M5HLbKp+qNT4RY/y8b5ZNlmjZbe7L6l/gN+9asOX16LHxJRz4yn/xZb2b5NBiwq4iNZAp1LqvsbW5FWUoqXdHFVXWVPmrk0/joZynKYcInl4dAiamawJO7G53O/8AoLCvIxUewtusufNY9v5PdasjWZoBQH5vQEbznrrB4UlXl1uDYrENZB9iR6QfletMsiuPdlhjcKyr0pRj0fv0Ro858QJPMdMBB+ICIrM6ktYvYC0ai7WJAt739qwnfLtBbJePwqvSllT5erWvfRrmy/PMWELSiJWF/j8qwO1mRBe9t/71r5L5dd6JayeEUbUa3Jr3Nvg/DLD+WvntIZjcyPG7IGLXuNJvsL88nvzW38NB9+5Cs45kc7dbSj6LS6ErweR4eIoUiTVHH5SOQGkCXJ0+Y12IuSee5rcoRXZFXO+ybbk316v7mwtWRqM2oBQCgFAKAUAoBQCgFAKAUAoBQCgFAKAUAoBQEZ8RctOIwEyqpZ0AlQAXJKbkAWNyV1C3zrXdHmg0TOHX+Tkwn89fsUr05mhwsySIqFwy6We2lbmzHfbcEi/aqqqfJM+gcRx1k47W3rW+nr7HRqMCARuCLirk+ZtaejN6A8eZZtDhl1TyJGN7aiBe3NhyaxlJRXVmyqmy56hFv7Glx3W2HVU/Dk4iSUlYo49izDndrAD5/tesHdH/AG9SUuHX7fmLlS7tkbwfUGb48n8NCmHRWszSAgg86T5gudiOFrSpXzfRaLKeNwvGinObm37f5/c+w6MzCWT8/HMIrqzaXd2Y2AaykBVHNhuBtsaeRNvrM8/auLCvVdC37s2+U+HuEgD6tcxkXS3mkEEX1cKBY8b/AOprbCiESFk8Wyb0k3pLtrpok2CwEUC6YY0jHsihRtt2FbUkuxXznKb3J7+56LV6YmaAUAoBQCgFAKAUAoBQCgFAKAUAoBQCgFAKAUAoBQCgMMt6A5rzzANh8RNC4IKSMouLXS50N9Ctj96pb4cs2j6dwrIjfixkvbqTLKfEqSDDwwRwB5I1EZYsxBA2SygXvbbntUqGVLlSUdlDk8Bpd8p2WqMX2R9y2d5hxrgjI72w677j+s8gX/71lrIn8Grn4PienO/1/wCjcQeGxl8s47FSS+WgRUTZQt76dbXJG/Ox49gBs/Dc2uZ7IH7cdbl+GrUd/qSXJ+j8HhGDQwKHHDsWdxzwWJtz2rdCqEeyK+/iGTftWTbTN9athDM0AoBQCgFAKAUAoBQCgFAKAUAoBQCgFAKAUAoBQCgFAKAUAoBQCgI9nHRmExcomnjLPsCQ7qCBawIBt2rXKqEnuSJmPxDIog4Vz0vg22XZZDh10wRJGp3IRQtz7m3NZqKXYjWWzse5tt/J6rV6YGbUAoBQCgFAKAUAoBQCgFAKAUAoBQCgFAKAUAoBQCgFAKAUAoBQCgFAKAUAoBQCgFAKAUAoBQCgFAKAUAoBQCgFAKAUAoBQCgFAKAUAoBQCgFAKAUAoBQCgFAKAUAoBQCgFAKAUAoBQCgFAKAUAoBQCgFAKAUAoBQCgFAKAUAoBQCgP/9k="/>
          <p:cNvSpPr>
            <a:spLocks noChangeAspect="1" noChangeArrowheads="1"/>
          </p:cNvSpPr>
          <p:nvPr/>
        </p:nvSpPr>
        <p:spPr bwMode="auto">
          <a:xfrm>
            <a:off x="460375" y="-1385888"/>
            <a:ext cx="508635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 descr="http://windows8-problems.com/wp-content/uploads/2011/12/Windows-8-problem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11" y="-2057400"/>
            <a:ext cx="8147050" cy="1224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9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87"/>
    </mc:Choice>
    <mc:Fallback xmlns="">
      <p:transition spd="slow" advTm="13687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Problem: Data Reuse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12954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Analyzed, final, </a:t>
            </a:r>
            <a:r>
              <a:rPr lang="en-US" b="1" dirty="0" smtClean="0"/>
              <a:t>picture</a:t>
            </a:r>
            <a:r>
              <a:rPr lang="en-US" dirty="0" smtClean="0"/>
              <a:t> is shared in the paper, but what about the </a:t>
            </a:r>
            <a:r>
              <a:rPr lang="en-US" b="1" dirty="0" smtClean="0"/>
              <a:t>original datasets</a:t>
            </a:r>
            <a:r>
              <a:rPr lang="en-US" dirty="0" smtClean="0"/>
              <a:t>?</a:t>
            </a:r>
          </a:p>
          <a:p>
            <a:endParaRPr lang="en-US" dirty="0" smtClean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32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65"/>
    </mc:Choice>
    <mc:Fallback xmlns="">
      <p:transition spd="slow" advTm="14265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rrowheads="1"/>
          </p:cNvPicPr>
          <p:nvPr/>
        </p:nvPicPr>
        <p:blipFill rotWithShape="1">
          <a:blip r:embed="rId6" cstate="print"/>
          <a:srcRect l="29000"/>
          <a:stretch/>
        </p:blipFill>
        <p:spPr bwMode="auto">
          <a:xfrm>
            <a:off x="7315200" y="920693"/>
            <a:ext cx="1371600" cy="1371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40" name="Picture 16" descr="https://encrypted-tbn2.gstatic.com/images?q=tbn:ANd9GcSHJeRGwKRgRisf5gzxheo9AD-wavrZrf-JDded3dTtmwzHN8io"/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72"/>
          <a:stretch/>
        </p:blipFill>
        <p:spPr bwMode="auto">
          <a:xfrm>
            <a:off x="5181600" y="4122844"/>
            <a:ext cx="1371600" cy="1371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6" name="Picture 2" descr="http://dmscomputerforensics.com/wp-content/uploads/2012/11/hard-drive-recovery.jpg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527" y="4217592"/>
            <a:ext cx="1371600" cy="12768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6781800" y="3383101"/>
            <a:ext cx="2209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dirty="0" smtClean="0">
                <a:solidFill>
                  <a:srgbClr val="000000"/>
                </a:solidFill>
                <a:sym typeface="ZapfDingbats"/>
              </a:rPr>
              <a:t></a:t>
            </a:r>
            <a:endParaRPr lang="en-US" sz="20000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3200400"/>
            <a:ext cx="2209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dirty="0" smtClean="0">
                <a:solidFill>
                  <a:srgbClr val="000000"/>
                </a:solidFill>
                <a:sym typeface="ZapfDingbats"/>
              </a:rPr>
              <a:t></a:t>
            </a:r>
            <a:endParaRPr lang="en-US" sz="20000" dirty="0">
              <a:solidFill>
                <a:srgbClr val="00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982160" y="1415993"/>
            <a:ext cx="374073" cy="3810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6666539" y="1415993"/>
            <a:ext cx="419100" cy="3810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7168342">
            <a:off x="2323331" y="2881265"/>
            <a:ext cx="2058937" cy="41189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3714892">
            <a:off x="4417419" y="2931090"/>
            <a:ext cx="2070914" cy="37358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3"/>
          <a:stretch/>
        </p:blipFill>
        <p:spPr>
          <a:xfrm>
            <a:off x="381000" y="920693"/>
            <a:ext cx="1371600" cy="1371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Picture 4" descr="http://www.xtal.iqfr.csic.es/Cristalografia/archivos_07/grafico-resumen-en.jpg"/>
          <p:cNvPicPr>
            <a:picLocks noChangeAspect="1" noChangeArrowheads="1"/>
          </p:cNvPicPr>
          <p:nvPr/>
        </p:nvPicPr>
        <p:blipFill rotWithShape="1">
          <a:blip r:embed="rId1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9"/>
          <a:stretch/>
        </p:blipFill>
        <p:spPr bwMode="auto">
          <a:xfrm>
            <a:off x="2585793" y="1291062"/>
            <a:ext cx="3851186" cy="63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19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27"/>
    </mc:Choice>
    <mc:Fallback xmlns="">
      <p:transition spd="slow" advTm="69227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114300"/>
            <a:ext cx="9601200" cy="72009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4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8"/>
    </mc:Choice>
    <mc:Fallback xmlns="">
      <p:transition spd="slow" advTm="6988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362200" y="0"/>
            <a:ext cx="123765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2"/>
    </mc:Choice>
    <mc:Fallback xmlns="">
      <p:transition spd="slow" advTm="446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572000"/>
            <a:ext cx="9144000" cy="1371600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504937">
                    <a:lumMod val="75000"/>
                  </a:srgbClr>
                </a:solidFill>
                <a:cs typeface="Cambria"/>
              </a:rPr>
              <a:t>Problem | Reusability</a:t>
            </a:r>
            <a:endParaRPr lang="en-US" sz="9600" b="1" dirty="0" smtClean="0">
              <a:solidFill>
                <a:srgbClr val="504937">
                  <a:lumMod val="75000"/>
                </a:srgbClr>
              </a:solidFill>
              <a:cs typeface="Cambria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1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73"/>
    </mc:Choice>
    <mc:Fallback xmlns="">
      <p:transition spd="slow" advTm="58873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572000"/>
            <a:ext cx="9144000" cy="1371600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504937">
                    <a:lumMod val="75000"/>
                  </a:srgbClr>
                </a:solidFill>
                <a:cs typeface="Cambria"/>
              </a:rPr>
              <a:t>Solution | Standards &amp; Repositories</a:t>
            </a:r>
            <a:endParaRPr lang="en-US" sz="9600" b="1" dirty="0" smtClean="0">
              <a:solidFill>
                <a:srgbClr val="504937">
                  <a:lumMod val="75000"/>
                </a:srgbClr>
              </a:solidFill>
              <a:cs typeface="Cambria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9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251"/>
    </mc:Choice>
    <mc:Fallback xmlns="">
      <p:transition spd="slow" advTm="269251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457200"/>
            <a:ext cx="1462296" cy="436728"/>
            <a:chOff x="0" y="286602"/>
            <a:chExt cx="1462296" cy="436728"/>
          </a:xfrm>
        </p:grpSpPr>
        <p:sp>
          <p:nvSpPr>
            <p:cNvPr id="5" name="Rectangle 4"/>
            <p:cNvSpPr/>
            <p:nvPr/>
          </p:nvSpPr>
          <p:spPr>
            <a:xfrm>
              <a:off x="0" y="286602"/>
              <a:ext cx="1462296" cy="4367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455" y="320300"/>
              <a:ext cx="12874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RESOURCES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026" name="Picture 2" descr="http://edtechtimes.com/wp-content/uploads/2013/09/figshare-mai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359" y="2743200"/>
            <a:ext cx="4309339" cy="1421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nescent.org/include/informatics/data1/images/dryad99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0" b="7198"/>
          <a:stretch/>
        </p:blipFill>
        <p:spPr bwMode="auto">
          <a:xfrm>
            <a:off x="2524359" y="838200"/>
            <a:ext cx="4299941" cy="1421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data:image/jpeg;base64,/9j/4AAQSkZJRgABAQAAAQABAAD/2wCEAAkGBhQSEBQUExQUEhMVFhsUGBcXGBoXFRsYGBcYGRgcHBYaHyYgGBkjGRYXIjsgIycpLDAtHB4yNTAqNiYrLCkBCQoKDgwOGg8PGi0kHyQsKSwsLCwqLCksLCwsLCwpKiosLCwsLCwvNCwvLCwsNCwsLCwsLCwsKSksLC0sKSwsLP/AABEIAIIBDAMBIgACEQEDEQH/xAAbAAABBQEBAAAAAAAAAAAAAAAAAgMEBQYBB//EAD4QAAIBAwMCAwYFAgQEBwEAAAECEQADIQQSMQVBEyJRBjJhcYGRFCOhscFC0TNSYvAHFXLhJDRTkqKy8Rb/xAAZAQADAQEBAAAAAAAAAAAAAAAAAgMEAQX/xAAsEQACAgICAQIEBQUAAAAAAAAAAQIRAyESMUEiUTJh0fATQnGBwQRikaHx/9oADAMBAAIRAxEAPwDZ+0/Sgm0oIUGckHO1xiSD9p+VTug9CT8PbJkyg9ByPQEjv6n+KV7TvNnI2+eBJGfLc7QfsIPx7Gf0P/y1rg+Qeh/VQAfoBRzlXYvFFcvRD4jKpKlYIJBg8dxx9KnprUtllbcGESAWcdsycD609dS5vENCAZH9viB3PrxUhm+x/au8m/idnFGuim6xd3BQyEN67Zx8G/g0+2kL22tD3UI2sRk94n4TyKtN2OabcnadhAbnPE/H+9HPWjvErLd+6ti4xeSrFQSAwaMek896f6Vri6gOMkmD2Mcj6VG19641olYCkkMBBOPeII5BM0z0jTiQS4Y7SUUGWBPovExVKTi2xLakkiJ1Qg3GKggcHEZ/im9Fd2uDt3HIA+JEVc9TYW9xZA4ZQob1Yf5h+s1R6W7tdW9CDVMbbhsnJVI1um9xZj3RxxxTtJtsCARxVR1PrZVmRBkY3H+BWVRcnSNDkorZJ1/UbQBBIc5G0E/YkcVm7t0sSTyfr+ppKjt9KndKt6e+CRcZQAp2tCkhh5WBPvK2SCK1ejFpszvlkINFduLBIBBAOCOCPWuVYmFdPRLzXbN1bqiyvmuWzPmAJJ/pIOBHIjkTXUWeZgZMZMTn96s9T1jTohl2tkhlDC05IAEn+k4CA54HNQy5OPRTHDl2T7j22EBkVWge8kwRPHr6VXa7obICyHeo7f1AfzUPpFm9ca6GRLKrhCdOsmWZckgAkBQ3l3CGXOKvrt66tzasMCAZIyJ5jjdHMVHHJrotKKaM/b05O0mdrErKiTIHG2pdrpN7iIHJBPl+o78Ve6bpyW4gSRME8ieY+BqTTyz+wqxe5Tr0fYUuJJYeZkJ+4U/3qa9zbd4mbfrBAVs47+8PtUum0sAMWySREn0HYfCpOd9lONdCyMz9PpXFaaVRSDBRRRXACiiiugFcJxXaKAGNXZ8RCvrj5fKq9vZtezt9hVvRTKbj0K4p9mU6z1Bmt7T5ju95Z2xsfnbj/wB2PrFXvR2P4a167BzvPbvu833rGa8gbCVL5IA3lIO0kNjnAYR/qntWm9ktVu0yDjBKru3FUJ8qk9yPWmlj4aFhK0W6klfMAD6CY+9R7GoLMwZlG08d4+J7/SplUy9c0zaq5aBJvWl88q20KNs+Y4xuWfmKRJ+BnqizJE98f7/mqzr2tKgWwfeEt8uI+tPN1uxgi9bIIPfnjIAGYnt/Bruo0iahVZXEZAZYM8j7Ag/rTwaTTZySbVIzy3iBHbtk49Y9JGKt9L0tXtq6krciRnAIOO3wqt1ega2SGGB/UODV/wBJVhaUMPgPXb2x2q+SWriyMFumUmr1juCG/pPmjgniSOxqHWruaNCHUKAX5+cY/WsvesMhhgQf9/cU2OaZycWtl10vrK7ArkggHPYgcZ9e1Ub3CxJOSTNcopowUW2hXJtUANN29Oi+7btjJOEQZOCeOYpyimaT7FtoB/vtQTAk8frjJpN28EQsYJ4VYYlmJgKNoyxMCPrgCazXsr7UXdTrNQlxrI2gG2lrd5YI3ASAw27gCXGTMcGpvLFS4XsbizSdF9r7T2ARYvLvO0sGQke4C0yIUG4okdyeYMNXut2dTqFsP+IMOx/NbyEKSrgFQOBIKH5GZqp9udZ/4VVDBbu8NbwikhWXeA5824hgAFkn0xS/ZLV+JaW5qUS1dVjba60h7gQne3mWZxtPqV7moOPr21XsUU21US6se0K9WtMtnxrDW23EHJYFXCnyMNrgiYY4YLIM1srU8nAaDB94GMg/pVF03olkaptWlx7jFDbYgrsjyr2AMgIMTA5jNaEr+lTlxv0lo8vzHaKCaa1O/Y/h7fE2ts3e7v2nbP8Ap3RSjDtFV3QzfFhfxZTxpadscT5cLgtHpVgHHNDVOji2rE3VJVgDtJBAPMEggGPgc1TPq2QkfilAU7fOkNjnO0yOROfmeKnHrNsagWPNvPeBtkoXiZmdik8R8anVxNHSD0s3CCz3kvA4GxNgBUkN3zmPtU6K4TQGyR6c/vXQO0UUVwArhPyqm651OPy1xPvHj6D+9UYq8MLkrZKWSnRpdX1kJcCbS3+Y5kH0A7mn7XUFURcZVeTKzO30GO4FV/QNKCDdbLAwJPEcn9ap9Q252IkgkxJzz3p1ji3XsK5tKxtNGt1grttG1mBBQNIKjDPgGGb40/0bVeE+0EeGjtbERGxWMe7j7VGe2DyAfmAf3rqqBgAAegED7CrONt2S5UjS6TrVq+72kLB7eZiOGKEqZyAwjMduQagdF8S5e1DanTae2Q4VHVVLXF8wljJLDaEMmPeIjy1lvZ/o9zWNrFcNphuIS7byrTcXcre7vJFm2TDQASMHn0LR2TbS3b3G4VRV3MfO21Qu4+pJH61ipxtOr/jwaU+WxnVaa0EJ8O2dqnARZgCYGPhxUX2Z6ul+wCibAp2R5fQGQVwfezHeRVp4wx5l7dx34796pNX1cvrk0wKtbZQWMHd7twn8zdCsNqwkEkEnFI3XYz7LjU2RdtlZwR9jSHurZty5gAKpaCSThRAAJJJgQM5rM9a9qbWgO1QC73ABa8wWCxXe1w+W2JViScQpPasH1z/iPfuujXiNPo7jb7a7Bc8QW7gXJTzPwzYKiQBjBLzuKr918/uv9N+BOSPXf+ZWoVw25SNwZRK5GM9jHbmq/ql3xUDIh2qx80ciMn4CTWMGr1Ia2bF0ajQFV8NSvmKhUA/ym2SN5Ly2eVrRDVsJAJC5G2ZEH4GtEIf5JSyXaGaKKK0EgooooArvaLS+LpXQxtB8UgkhT4auRx3BIPpgTXnGk9mNTprq3rBdLhdtP5LLBY8LdcIDkMSq7zsImVnM16P1LqyJctWWUsdQdgGIyVTMnOXHHaai+2GmWxaUN5Lnuobmx7Kl23B2Z1fbNxBOZIVp8q1j/qVKPqi6+vSf/O9DwSbuzzLRWG/EbnvrdAuhyzJcNwgOkuAIOBDeVwQN2eK9W9gnuNG7UqUZrrRbvsW2Nc3Wz4bbtuJEAlvN5juFYXUezt+3YNwHzF7j7wAfEc+RVtNbWVa4LlyFIVSAuCRW49lfZRWupfuXS21vEspvwJd3Bg21CKcCEgE5rHFXlb+/O/F399FYzl1Rrer9UfTWgER7zsREq7CHnJNsEmAOI7ipnTerK6qCtxGKBoZGG0QsgsQASCYxVTr9a/isGsm2q/4bS6zxHBCtIZj5eNsHkU5odeiOsl1XaA0szAkcE7mJjPNaYwclyQ7kk9s0LntE/wC/2rhYjmPWZgfrUXqWr2WiyQSCD8pPMd/+9Ft91jLLd3KQd0BTI90j9K5x1Y17ok24VZJA7kyIznn0rvhqTwJ+k1At9DskLvsoXPmOJG6ORmlJ0qwjh1RFKzlRkGfXMZmuUdJRtqG3sq7gI3wC230mJA+HFOb/AEEj1/sKSokzyBx9Oa6VifQ+nI9f71wAlvh8PUfSc1y2AMCZJk+pJ7ntUAdKIAC6nUCCDlwcDkZHf17VJ0en2AgXHuyZ87A7fgCAME9q6BIBn1j7Z/7fzQp7d/3FC24/3j7U1qr6qBuKiTA3GBXAEa4LAJAMugz/ANX8ZrKOIJHMGMcUv2r9pxaClV3opwCQqkqpZmJPYKpgZJ7DNM2mlFJG0lQ0dxIBg/EcVrxa15MuSSb0Sl1hFo2xwzSflER9YqPRRVkqJ2FAooroDPsnt0LX9xt2dMTuL3GVfN5FtgOzZkbwQVHAye9/qelWW1Ka8mDaQEttUwircki5yEIckqMGAaznUOnpeTY8xIbBggie/wBTVpq+i/iktot1rNsWzbW35mVhtVSPeEkAR5plWMQc1jzY/wA13svjnqqM/wBD0qXLb3Lfg6m3dZ9ouO63CLbXCfIX3MwRkWFwAqnHAY9mvZnUto3aybQvnbZNzcDI2kMyMFK2z4T20xJ8rZB5v73sobGkbajXLqmFFt3IAdo3GfPcNs3Llzse3pFN7P63Waa3cQKu5rrXP8IW0U5RUW2zwtshLbGIYbnwTxlv1pqLrb93+/j31bXXyKP4fV9/oY38Na3M+387er8mWCm89xl05JHhsFMrtYKFH+bDns97BA3xcum5bKbtyKrWouK+PMQPKQ5IC9lzExWq6roWGoa9ZtqoDtdUMFKS6R5gWBdhcJUDaYV2gExFrpEQIPDACnzCODPfOfvVP6fFJzal0vHd+F34/T6kZNLaDSaVbVtbdsbUQbVA7AfOnqKK9IkdWMzt4mGYJMZgE94mlbJ4KfS6rNzEbQM/eaEuQCPrwD+h+nwxQlwjuIAO0C2iwSSfeGe/bmpS58tdFFx47EUUUVUmV2q6KL+ptM3uLA5MCWlptgfmSRbIyIKzVH0b/h8/4lrYtG5YWVZnDWmAG9RL+XczYPlkbTnNejdC0UHey8xsn15JH071O1XWLdp9twuCYGEZlnmAQMnNZZTcZel/f8e+vJaOJSjso9Z0NhbIuKpUMjyGO4FW8pBUgyCfWqnQXWu2TauobKbTZ8khgjDMFpJKkkbjIaPjW0S7bvyACQDtYMrKeNw5H6ioLaDTi7/iIAMtbLAcyBkkGJBrinFu5dnXB+GVXStHataa5py7gFXFu4Y3DdugiMCC0jECnunaF4ChrrAHMLbKLM+6txmdV45Jx6cVPudHs7yPE2EESpKzB454mD61J6ZpFUMFfcJyQR2HGMetcnxb5LsaCa0x+7py26AFlfKCAVz+1N9J07om1wsgmM9j8fvSV0hsjeDeuALG0vuUjGRPfy/qac09jed3jO6MD+WSu3zTIwN2AYie1Jbopqx85EKJ+HpTdi1tJENAyTP9sn7VU6jptlGI/DXGyoBQFl9RADDaBiZwT6xFRtTqLFhReXSXgVKwWDIJYwCWJIAHrBjHrS+AbrbNQPhXah9P1e61bYqU3IrAH3gGEgEeuYxNSFvA8Ge/+5rh0Z1d26N2y2HG2VJMy2MbfT6/GuqHuWYebTuhB28oSCJWZyORUZ+kBzuF26sknynaYLAkH14ieQIiO8rRaU21INx7ssWl4kSBgR2x+proFBp9Jd0Vlbf4g3o3EFgdx3HOCzeUdpPc017Q9TREtPcuKispIUkbpX3mgZbHoDFW3tFt8NZIB3eUdyYzH0rA9Y9l/H1Vq8XgIApEsGgFp2leNwYg5rVBclyXezNN8fT40V2q9odNqtXZULdfwLiQ67BaYs1sx+YQ0+UcQ0b+RWvNRLXSrS3Dc2K10ncbj+e4SAFB3NJwABUsmqQUvzE3XgKKKKc4FFFFABTlq+V49QfjI4IPY5P3puigCb0nW3rl82vEv7FBJcgNwqnJNsDaSSB5pkHEcJuaB/FKQSSY3Rg/6pGIPNRrdwqZUkH1GDU231q5PmO8ehwP0qCxyhbRVzUqTIep0iyyN5oIyp25GZB5BB7j0rlnS8IikAYXK5Hr705M/uamasI1sMikNuhuTyDznuflUK6NqNcchESAzNgAkgARySSRgDuKb+7oX5AyEciO1cp+1oXZQyLvRl3Ky5RlIBBBHIgimWUgwcVRNMVpo5RRRXThyndOU8QByYnI2tJzEDGc4pun9HqNrqSTAPqY/SlldaGjV7L2x1mzcgAnc8gAow4ExMQCBUxNYhMK6tmIDAsIGcA5gfWhL8jJMH/K24ZHHEnvUT8NaQ+IERWAaWVQCBBZvNEzEn71gNhN8UNwwx3mT9v700dGhkm3bbM+4s/PPPJqrf8AAu29jpi3JO7ntJHf5mpf4NmXcL9xC2fJtKn0gMDg44zGPjQA9f6dbumXto5mfMM4EZ/WomuteDDKERWU2isHZBB2kgfH0qRcS+P8NrRWFjxN26QPMTt5JNCHxFKXWtbshghx27MZBEjPxrsXTONWV9vojq6sE08KVYfmXsERJAJjgYxTgOmPilHyhliu5WBJKjaThhKsPLiVI7U/auXFUJbt7yuN5Ij4d5mKzjWQHdoAZmJaOJk8egkscep9arCEm9PROckl0NdWsHUIEe48A7uxztK8EETDYPIMEcU71n/iVasg27Xi+OjqCNnlMqWYbzI4zn+a7Vb/AMrurq/xWm2tqBb8NEKjzTIaW3rI2ktEgyozGKvLHFu6M6lJdfU2Gj1N8Kt2/ct+Ey7tuwrcBZQVWO0Zxk+sxNJ0nWEn3WC9gFLEnJ4X/eKzun1equSdXtDiIC7YEgbo2swjdOZJ9alae8UaQSD8Ofoe1SWK435Lfi7+RoD1cA7QtwgSSfDfiROYAJz8zVb1/r938POlH5paPOseURu8rxnI5+PenNPrbpdQdQRIBANpT2wOct8e/GKg64LuENuO0bmAgFszgYH0xS44eraGnL06Kfqehu6rUWr925HhogNtQdoYHc20k4DPtnE+UZqwqRpm8rLxvjP/AE579v7UwywSPStMUlpIzv3OUUUUxwKKKKAE7x6ijePUV2KIoA5vHqKN49RXYoigDm8eoo3j1FdiuigDtq9BkNB+Bg05oF1V0vav6a14Vtw1pvGKXJDNB3K24nbBmEjiD2TYYBlJwAQcDOPQeta4rIB9eG4Hc4+HwrNn9n5L4lZUaLpFjw1HgopPbcSAMf1f1ZAzTjdGtcBdv/SYHeTDH1+lWypAA5+f701a1ltgCrowPB3CoJtdFmk+zJam3scqSJBj503vHqK2TWkuLwrqeDyPoaz/ALTaNbFrxLak5gjzFeCZJAYjIC8RLDitCzqvUQeJ+Ct3j1FG8eooUyAYiRMHkT2+dditBEmaPrBtxwwHEnjn9OcU5e6+7f5FMzIyf1qviiKThG7obm+i86X1FbjEFEBiWKhfMcDIj9KtLdwTIgcmT9O3bmsvotWbbSODg/Kr89KtbmZkliDLAtwee+KzZY8WaMcrRLJ2yZB+HH2zzVVeuaUuxf8ADk7jO7mQQDkjuQM8SKe1nR7Yh1ViyncF3vDHmDk+n74NJu6xltnbp3UCVmbZWAYDZbjvnMD6VNFLIt7V2LSfkC2GdQJTiMwS3ciTHzqn3j1FLYyZz9dpP/xJFJitkIqK0ZJyt7Obx6iui4PX9aIoiqCCrmp3bZI8o2jjjP370lbiyJ47wc0RRFAB1/qdrTWrbNvuB32Wyu3A5ZWBPInAHPamr7XA9oLaa4rttLLJAhlU8AgGGJ8xUQpzU6x1M2kcbBdBUkJxLAHbB7SYFJ6Pr73hSGt2zuMoUgkDAIVyCJ9DnioSclpdjqmx7W2dl0hIwF4YHt8ePl/eo1+8WJZiCWJOI+VO3L1w7pIIZtx/LG4/Jt2P2+FJtXijAgAEfP7HPB9KeN0EqI+8eoo3j1FT2YOh2raUqCYbdLkkZDAyoAnHHHpUQxBI24A/ovEcEsCYwYjie/MiuPIlpnVjvaG949RRvHqKW1vtAkHtP7HvzSaonYjO0V2BiSBOcmMZ7/SkgyJBkesEfoQDRyTdBT7O0UUV04FFFFAAD/epHszprdp2Lu0kjaJYJy5O6WILHeBJAEInpUejbM8D58VOcIy7GjJp6NEOsIDG28CGZZFpmGCRyJkGMfxRY6NpriIfBWIkSrAiQOxM8KOfSkdNvXnvXYu2304lV2lWMgrA8o3AxvncTyu2BUjqWre3bZrab33KNsE8kAtC5YBZMDNYL1ZsI/XerrotOrC2CgOwLOxQNrMBMHJK7QO5YCmPaHUncqAwNoaODJnn6dqxHUPaXWa2/wCGLZtWbZUXEi2HVvzVuEM8w2CArKQAQTBg1eWHconiRvCKpjjyqFx9qvihJTtrVL+SE8iapC6KKUExOY4wCeI9M961tpdkEr6E0Upk+ccSVIB74J5H2pNCafQNV2O6WzvYLnJiRyJ78H9qvjoLmf8AxVwgQQu1BgcgyODx8MVm2UEQQCPiP29DmrM9KBVHSxZZTbUSzup37s8E4wKz5k+y+JronWtRqCBFu2YP/qmOM4g7RJiJp7xwttmuwhaTtmRuIyBxu+cUltTqct4VoQCc3Tn6bP1/vVX1m+rXPKWwu0kYMz2kRUoR5MrJ0jnTembxvbFtZn1MDt/eoFSBcYWiFvsCxINvw0iD3mMYqOD8Zwf6VEzwcDEfCtUXK3aMzSrTCiiiqCAFopTt5e5PwuG3kGfQjnvHYfGD+kesnlzcJEmCTAjEYH8Uik7qh+Kq7E0UU7o7Qa4qnAJg070Ic09lmYKoknI/vV1pvZ8A+Y7hHpgGcz8DVjY0Kp7ihT68mO+agaz2kS0GNy3eWH2L+Wx3cwwgZBjiJrHPM31pGhY1FXIj3OjkX1hPyiexJwB37iqrUuEvPZFwFlglQ2YORKzjkVeJ7RqVDC1fIKB5C7sMJWCMNI/j1qt9qujBA+oshUfzNduO8Iq7ZJh22qpZE3ECYGM0LM12EsfsQqKY0ett3kD2nW4hmGUyDBg/rUlXHoD9/wCDWwzi/FiCC/aQrqoOIyG7DJ+c8zSXbyr73fDOHYD0kduTHxpFFTUEnY7naoKKKKoIFFFFABTeo1/gr4m0uEIO1eT5h68DPPYTTlTujD82f9Jj5nAj70snSs6lbLvo2pW7p7dxU8IXFD7SACJ9Y5459IpzUX1WWaPKOMT9PWf4qLrdbftmSLGwlvMS8gD3RAGWj6Y+VUms1zXSC4SQCBt3euPeHp8axxhyfyNUpcUJ1mra45ZvkB2A9KZoorclRk7ClGCsZ4jDsh/qjIkA+Y5jufgCmillFSVM7GTi7QsPg4AJjHiNc9JPmHlyD8fvhFFFEYqKpBKXJ2FIs+2qae+NLsa5dcKyncqoC8hQZM5YHgGJHrS67vP24/8A2iUeSo7GXHZP/wD7Ddda2LZBVJDht6EwuZiCvmMEEztPFV5M5OTQTRS44cEEpOXYUUUVQUKKKKACiiigApu/cdVLWwC4yoPEjjuP3HzFOUUMDSaHqhFpTqClu6QSVHpuO0wC0ErBiTzzUDqfVLd5djWvEQ8h/XsQAcH481VUVBYI1so8jao0el6nZNxbamGAAAVXCAi3uCh42BhbztmY7VF9retae1Ze1fDv4ttlKW1BfYQQTLEIowY3HJEAE4qo0jC3d8UIpeNu4jMcYPY1U6LRiBb1FxNVeWGBd2uXAAFJJ3sSAW8204UtiJqEsMrof8XRM0NlVSVyHJue6F9/ze6oAXBGIqRXQOcE/ARP0kifvT1nTqwy2z4MBPzwxxWtcYrivBGm9jFFFFOcCiiigAooooAKm9H/AMUUUUs/hY0PiRZe0jeRPix/+tUFFFJh+AbJ8QUUUVUmFFFFABRRRQAUUUUAFFFFABRRRQAUUUUAFFFFABRRRQAUUUUAFZ7Ruf8Amd4SYFvcB2BYWwSB2JAGaKKSXj9TqNDFEUUU5w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data:image/jpeg;base64,/9j/4AAQSkZJRgABAQAAAQABAAD/2wCEAAkGBhQSEBQUExQUEhMVFhsUGBcXGBoXFRsYGBcYGRgcHBYaHyYgGBkjGRYXIjsgIycpLDAtHB4yNTAqNiYrLCkBCQoKDgwOGg8PGi0kHyQsKSwsLCwqLCksLCwsLCwpKiosLCwsLCwvNCwvLCwsNCwsLCwsLCwsKSksLC0sKSwsLP/AABEIAIIBDAMBIgACEQEDEQH/xAAbAAABBQEBAAAAAAAAAAAAAAAAAgMEBQYBB//EAD4QAAIBAwMCAwYFAgQEBwEAAAECEQADIQQSMQVBEyJRBjJhcYGRFCOhscFC0TNSYvAHFXLhJDRTkqKy8Rb/xAAZAQADAQEBAAAAAAAAAAAAAAAAAgMEAQX/xAAsEQACAgICAQIEBQUAAAAAAAAAAQIRAyESMUEiUTJh0fATQnGBwQRikaHx/9oADAMBAAIRAxEAPwDZ+0/Sgm0oIUGckHO1xiSD9p+VTug9CT8PbJkyg9ByPQEjv6n+KV7TvNnI2+eBJGfLc7QfsIPx7Gf0P/y1rg+Qeh/VQAfoBRzlXYvFFcvRD4jKpKlYIJBg8dxx9KnprUtllbcGESAWcdsycD609dS5vENCAZH9viB3PrxUhm+x/au8m/idnFGuim6xd3BQyEN67Zx8G/g0+2kL22tD3UI2sRk94n4TyKtN2OabcnadhAbnPE/H+9HPWjvErLd+6ti4xeSrFQSAwaMek896f6Vri6gOMkmD2Mcj6VG19641olYCkkMBBOPeII5BM0z0jTiQS4Y7SUUGWBPovExVKTi2xLakkiJ1Qg3GKggcHEZ/im9Fd2uDt3HIA+JEVc9TYW9xZA4ZQob1Yf5h+s1R6W7tdW9CDVMbbhsnJVI1um9xZj3RxxxTtJtsCARxVR1PrZVmRBkY3H+BWVRcnSNDkorZJ1/UbQBBIc5G0E/YkcVm7t0sSTyfr+ppKjt9KndKt6e+CRcZQAp2tCkhh5WBPvK2SCK1ejFpszvlkINFduLBIBBAOCOCPWuVYmFdPRLzXbN1bqiyvmuWzPmAJJ/pIOBHIjkTXUWeZgZMZMTn96s9T1jTohl2tkhlDC05IAEn+k4CA54HNQy5OPRTHDl2T7j22EBkVWge8kwRPHr6VXa7obICyHeo7f1AfzUPpFm9ca6GRLKrhCdOsmWZckgAkBQ3l3CGXOKvrt66tzasMCAZIyJ5jjdHMVHHJrotKKaM/b05O0mdrErKiTIHG2pdrpN7iIHJBPl+o78Ve6bpyW4gSRME8ieY+BqTTyz+wqxe5Tr0fYUuJJYeZkJ+4U/3qa9zbd4mbfrBAVs47+8PtUum0sAMWySREn0HYfCpOd9lONdCyMz9PpXFaaVRSDBRRRXACiiiugFcJxXaKAGNXZ8RCvrj5fKq9vZtezt9hVvRTKbj0K4p9mU6z1Bmt7T5ju95Z2xsfnbj/wB2PrFXvR2P4a167BzvPbvu833rGa8gbCVL5IA3lIO0kNjnAYR/qntWm9ktVu0yDjBKru3FUJ8qk9yPWmlj4aFhK0W6klfMAD6CY+9R7GoLMwZlG08d4+J7/SplUy9c0zaq5aBJvWl88q20KNs+Y4xuWfmKRJ+BnqizJE98f7/mqzr2tKgWwfeEt8uI+tPN1uxgi9bIIPfnjIAGYnt/Bruo0iahVZXEZAZYM8j7Ag/rTwaTTZySbVIzy3iBHbtk49Y9JGKt9L0tXtq6krciRnAIOO3wqt1ega2SGGB/UODV/wBJVhaUMPgPXb2x2q+SWriyMFumUmr1juCG/pPmjgniSOxqHWruaNCHUKAX5+cY/WsvesMhhgQf9/cU2OaZycWtl10vrK7ArkggHPYgcZ9e1Ub3CxJOSTNcopowUW2hXJtUANN29Oi+7btjJOEQZOCeOYpyimaT7FtoB/vtQTAk8frjJpN28EQsYJ4VYYlmJgKNoyxMCPrgCazXsr7UXdTrNQlxrI2gG2lrd5YI3ASAw27gCXGTMcGpvLFS4XsbizSdF9r7T2ARYvLvO0sGQke4C0yIUG4okdyeYMNXut2dTqFsP+IMOx/NbyEKSrgFQOBIKH5GZqp9udZ/4VVDBbu8NbwikhWXeA5824hgAFkn0xS/ZLV+JaW5qUS1dVjba60h7gQne3mWZxtPqV7moOPr21XsUU21US6se0K9WtMtnxrDW23EHJYFXCnyMNrgiYY4YLIM1srU8nAaDB94GMg/pVF03olkaptWlx7jFDbYgrsjyr2AMgIMTA5jNaEr+lTlxv0lo8vzHaKCaa1O/Y/h7fE2ts3e7v2nbP8Ap3RSjDtFV3QzfFhfxZTxpadscT5cLgtHpVgHHNDVOji2rE3VJVgDtJBAPMEggGPgc1TPq2QkfilAU7fOkNjnO0yOROfmeKnHrNsagWPNvPeBtkoXiZmdik8R8anVxNHSD0s3CCz3kvA4GxNgBUkN3zmPtU6K4TQGyR6c/vXQO0UUVwArhPyqm651OPy1xPvHj6D+9UYq8MLkrZKWSnRpdX1kJcCbS3+Y5kH0A7mn7XUFURcZVeTKzO30GO4FV/QNKCDdbLAwJPEcn9ap9Q252IkgkxJzz3p1ji3XsK5tKxtNGt1grttG1mBBQNIKjDPgGGb40/0bVeE+0EeGjtbERGxWMe7j7VGe2DyAfmAf3rqqBgAAegED7CrONt2S5UjS6TrVq+72kLB7eZiOGKEqZyAwjMduQagdF8S5e1DanTae2Q4VHVVLXF8wljJLDaEMmPeIjy1lvZ/o9zWNrFcNphuIS7byrTcXcre7vJFm2TDQASMHn0LR2TbS3b3G4VRV3MfO21Qu4+pJH61ipxtOr/jwaU+WxnVaa0EJ8O2dqnARZgCYGPhxUX2Z6ul+wCibAp2R5fQGQVwfezHeRVp4wx5l7dx34796pNX1cvrk0wKtbZQWMHd7twn8zdCsNqwkEkEnFI3XYz7LjU2RdtlZwR9jSHurZty5gAKpaCSThRAAJJJgQM5rM9a9qbWgO1QC73ABa8wWCxXe1w+W2JViScQpPasH1z/iPfuujXiNPo7jb7a7Bc8QW7gXJTzPwzYKiQBjBLzuKr918/uv9N+BOSPXf+ZWoVw25SNwZRK5GM9jHbmq/ql3xUDIh2qx80ciMn4CTWMGr1Ia2bF0ajQFV8NSvmKhUA/ym2SN5Ly2eVrRDVsJAJC5G2ZEH4GtEIf5JSyXaGaKKK0EgooooArvaLS+LpXQxtB8UgkhT4auRx3BIPpgTXnGk9mNTprq3rBdLhdtP5LLBY8LdcIDkMSq7zsImVnM16P1LqyJctWWUsdQdgGIyVTMnOXHHaai+2GmWxaUN5Lnuobmx7Kl23B2Z1fbNxBOZIVp8q1j/qVKPqi6+vSf/O9DwSbuzzLRWG/EbnvrdAuhyzJcNwgOkuAIOBDeVwQN2eK9W9gnuNG7UqUZrrRbvsW2Nc3Wz4bbtuJEAlvN5juFYXUezt+3YNwHzF7j7wAfEc+RVtNbWVa4LlyFIVSAuCRW49lfZRWupfuXS21vEspvwJd3Bg21CKcCEgE5rHFXlb+/O/F399FYzl1Rrer9UfTWgER7zsREq7CHnJNsEmAOI7ipnTerK6qCtxGKBoZGG0QsgsQASCYxVTr9a/isGsm2q/4bS6zxHBCtIZj5eNsHkU5odeiOsl1XaA0szAkcE7mJjPNaYwclyQ7kk9s0LntE/wC/2rhYjmPWZgfrUXqWr2WiyQSCD8pPMd/+9Ft91jLLd3KQd0BTI90j9K5x1Y17ok24VZJA7kyIznn0rvhqTwJ+k1At9DskLvsoXPmOJG6ORmlJ0qwjh1RFKzlRkGfXMZmuUdJRtqG3sq7gI3wC230mJA+HFOb/AEEj1/sKSokzyBx9Oa6VifQ+nI9f71wAlvh8PUfSc1y2AMCZJk+pJ7ntUAdKIAC6nUCCDlwcDkZHf17VJ0en2AgXHuyZ87A7fgCAME9q6BIBn1j7Z/7fzQp7d/3FC24/3j7U1qr6qBuKiTA3GBXAEa4LAJAMugz/ANX8ZrKOIJHMGMcUv2r9pxaClV3opwCQqkqpZmJPYKpgZJ7DNM2mlFJG0lQ0dxIBg/EcVrxa15MuSSb0Sl1hFo2xwzSflER9YqPRRVkqJ2FAooroDPsnt0LX9xt2dMTuL3GVfN5FtgOzZkbwQVHAye9/qelWW1Ka8mDaQEttUwircki5yEIckqMGAaznUOnpeTY8xIbBggie/wBTVpq+i/iktot1rNsWzbW35mVhtVSPeEkAR5plWMQc1jzY/wA13svjnqqM/wBD0qXLb3Lfg6m3dZ9ouO63CLbXCfIX3MwRkWFwAqnHAY9mvZnUto3aybQvnbZNzcDI2kMyMFK2z4T20xJ8rZB5v73sobGkbajXLqmFFt3IAdo3GfPcNs3Llzse3pFN7P63Waa3cQKu5rrXP8IW0U5RUW2zwtshLbGIYbnwTxlv1pqLrb93+/j31bXXyKP4fV9/oY38Na3M+387er8mWCm89xl05JHhsFMrtYKFH+bDns97BA3xcum5bKbtyKrWouK+PMQPKQ5IC9lzExWq6roWGoa9ZtqoDtdUMFKS6R5gWBdhcJUDaYV2gExFrpEQIPDACnzCODPfOfvVP6fFJzal0vHd+F34/T6kZNLaDSaVbVtbdsbUQbVA7AfOnqKK9IkdWMzt4mGYJMZgE94mlbJ4KfS6rNzEbQM/eaEuQCPrwD+h+nwxQlwjuIAO0C2iwSSfeGe/bmpS58tdFFx47EUUUVUmV2q6KL+ptM3uLA5MCWlptgfmSRbIyIKzVH0b/h8/4lrYtG5YWVZnDWmAG9RL+XczYPlkbTnNejdC0UHey8xsn15JH071O1XWLdp9twuCYGEZlnmAQMnNZZTcZel/f8e+vJaOJSjso9Z0NhbIuKpUMjyGO4FW8pBUgyCfWqnQXWu2TauobKbTZ8khgjDMFpJKkkbjIaPjW0S7bvyACQDtYMrKeNw5H6ioLaDTi7/iIAMtbLAcyBkkGJBrinFu5dnXB+GVXStHataa5py7gFXFu4Y3DdugiMCC0jECnunaF4ChrrAHMLbKLM+6txmdV45Jx6cVPudHs7yPE2EESpKzB454mD61J6ZpFUMFfcJyQR2HGMetcnxb5LsaCa0x+7py26AFlfKCAVz+1N9J07om1wsgmM9j8fvSV0hsjeDeuALG0vuUjGRPfy/qac09jed3jO6MD+WSu3zTIwN2AYie1Jbopqx85EKJ+HpTdi1tJENAyTP9sn7VU6jptlGI/DXGyoBQFl9RADDaBiZwT6xFRtTqLFhReXSXgVKwWDIJYwCWJIAHrBjHrS+AbrbNQPhXah9P1e61bYqU3IrAH3gGEgEeuYxNSFvA8Ge/+5rh0Z1d26N2y2HG2VJMy2MbfT6/GuqHuWYebTuhB28oSCJWZyORUZ+kBzuF26sknynaYLAkH14ieQIiO8rRaU21INx7ssWl4kSBgR2x+proFBp9Jd0Vlbf4g3o3EFgdx3HOCzeUdpPc017Q9TREtPcuKispIUkbpX3mgZbHoDFW3tFt8NZIB3eUdyYzH0rA9Y9l/H1Vq8XgIApEsGgFp2leNwYg5rVBclyXezNN8fT40V2q9odNqtXZULdfwLiQ67BaYs1sx+YQ0+UcQ0b+RWvNRLXSrS3Dc2K10ncbj+e4SAFB3NJwABUsmqQUvzE3XgKKKKc4FFFFABTlq+V49QfjI4IPY5P3puigCb0nW3rl82vEv7FBJcgNwqnJNsDaSSB5pkHEcJuaB/FKQSSY3Rg/6pGIPNRrdwqZUkH1GDU231q5PmO8ehwP0qCxyhbRVzUqTIep0iyyN5oIyp25GZB5BB7j0rlnS8IikAYXK5Hr705M/uamasI1sMikNuhuTyDznuflUK6NqNcchESAzNgAkgARySSRgDuKb+7oX5AyEciO1cp+1oXZQyLvRl3Ky5RlIBBBHIgimWUgwcVRNMVpo5RRRXThyndOU8QByYnI2tJzEDGc4pun9HqNrqSTAPqY/SlldaGjV7L2x1mzcgAnc8gAow4ExMQCBUxNYhMK6tmIDAsIGcA5gfWhL8jJMH/K24ZHHEnvUT8NaQ+IERWAaWVQCBBZvNEzEn71gNhN8UNwwx3mT9v700dGhkm3bbM+4s/PPPJqrf8AAu29jpi3JO7ntJHf5mpf4NmXcL9xC2fJtKn0gMDg44zGPjQA9f6dbumXto5mfMM4EZ/WomuteDDKERWU2isHZBB2kgfH0qRcS+P8NrRWFjxN26QPMTt5JNCHxFKXWtbshghx27MZBEjPxrsXTONWV9vojq6sE08KVYfmXsERJAJjgYxTgOmPilHyhliu5WBJKjaThhKsPLiVI7U/auXFUJbt7yuN5Ij4d5mKzjWQHdoAZmJaOJk8egkscep9arCEm9PROckl0NdWsHUIEe48A7uxztK8EETDYPIMEcU71n/iVasg27Xi+OjqCNnlMqWYbzI4zn+a7Vb/AMrurq/xWm2tqBb8NEKjzTIaW3rI2ktEgyozGKvLHFu6M6lJdfU2Gj1N8Kt2/ct+Ey7tuwrcBZQVWO0Zxk+sxNJ0nWEn3WC9gFLEnJ4X/eKzun1equSdXtDiIC7YEgbo2swjdOZJ9alae8UaQSD8Ofoe1SWK435Lfi7+RoD1cA7QtwgSSfDfiROYAJz8zVb1/r938POlH5paPOseURu8rxnI5+PenNPrbpdQdQRIBANpT2wOct8e/GKg64LuENuO0bmAgFszgYH0xS44eraGnL06Kfqehu6rUWr925HhogNtQdoYHc20k4DPtnE+UZqwqRpm8rLxvjP/AE579v7UwywSPStMUlpIzv3OUUUUxwKKKKAE7x6ijePUV2KIoA5vHqKN49RXYoigDm8eoo3j1FdiuigDtq9BkNB+Bg05oF1V0vav6a14Vtw1pvGKXJDNB3K24nbBmEjiD2TYYBlJwAQcDOPQeta4rIB9eG4Hc4+HwrNn9n5L4lZUaLpFjw1HgopPbcSAMf1f1ZAzTjdGtcBdv/SYHeTDH1+lWypAA5+f701a1ltgCrowPB3CoJtdFmk+zJam3scqSJBj503vHqK2TWkuLwrqeDyPoaz/ALTaNbFrxLak5gjzFeCZJAYjIC8RLDitCzqvUQeJ+Ct3j1FG8eooUyAYiRMHkT2+dditBEmaPrBtxwwHEnjn9OcU5e6+7f5FMzIyf1qviiKThG7obm+i86X1FbjEFEBiWKhfMcDIj9KtLdwTIgcmT9O3bmsvotWbbSODg/Kr89KtbmZkliDLAtwee+KzZY8WaMcrRLJ2yZB+HH2zzVVeuaUuxf8ADk7jO7mQQDkjuQM8SKe1nR7Yh1ViyncF3vDHmDk+n74NJu6xltnbp3UCVmbZWAYDZbjvnMD6VNFLIt7V2LSfkC2GdQJTiMwS3ciTHzqn3j1FLYyZz9dpP/xJFJitkIqK0ZJyt7Obx6iui4PX9aIoiqCCrmp3bZI8o2jjjP370lbiyJ47wc0RRFAB1/qdrTWrbNvuB32Wyu3A5ZWBPInAHPamr7XA9oLaa4rttLLJAhlU8AgGGJ8xUQpzU6x1M2kcbBdBUkJxLAHbB7SYFJ6Pr73hSGt2zuMoUgkDAIVyCJ9DnioSclpdjqmx7W2dl0hIwF4YHt8ePl/eo1+8WJZiCWJOI+VO3L1w7pIIZtx/LG4/Jt2P2+FJtXijAgAEfP7HPB9KeN0EqI+8eoo3j1FT2YOh2raUqCYbdLkkZDAyoAnHHHpUQxBI24A/ovEcEsCYwYjie/MiuPIlpnVjvaG949RRvHqKW1vtAkHtP7HvzSaonYjO0V2BiSBOcmMZ7/SkgyJBkesEfoQDRyTdBT7O0UUV04FFFFAAD/epHszprdp2Lu0kjaJYJy5O6WILHeBJAEInpUejbM8D58VOcIy7GjJp6NEOsIDG28CGZZFpmGCRyJkGMfxRY6NpriIfBWIkSrAiQOxM8KOfSkdNvXnvXYu2304lV2lWMgrA8o3AxvncTyu2BUjqWre3bZrab33KNsE8kAtC5YBZMDNYL1ZsI/XerrotOrC2CgOwLOxQNrMBMHJK7QO5YCmPaHUncqAwNoaODJnn6dqxHUPaXWa2/wCGLZtWbZUXEi2HVvzVuEM8w2CArKQAQTBg1eWHconiRvCKpjjyqFx9qvihJTtrVL+SE8iapC6KKUExOY4wCeI9M961tpdkEr6E0Upk+ccSVIB74J5H2pNCafQNV2O6WzvYLnJiRyJ78H9qvjoLmf8AxVwgQQu1BgcgyODx8MVm2UEQQCPiP29DmrM9KBVHSxZZTbUSzup37s8E4wKz5k+y+JronWtRqCBFu2YP/qmOM4g7RJiJp7xwttmuwhaTtmRuIyBxu+cUltTqct4VoQCc3Tn6bP1/vVX1m+rXPKWwu0kYMz2kRUoR5MrJ0jnTembxvbFtZn1MDt/eoFSBcYWiFvsCxINvw0iD3mMYqOD8Zwf6VEzwcDEfCtUXK3aMzSrTCiiiqCAFopTt5e5PwuG3kGfQjnvHYfGD+kesnlzcJEmCTAjEYH8Uik7qh+Kq7E0UU7o7Qa4qnAJg070Ic09lmYKoknI/vV1pvZ8A+Y7hHpgGcz8DVjY0Kp7ihT68mO+agaz2kS0GNy3eWH2L+Wx3cwwgZBjiJrHPM31pGhY1FXIj3OjkX1hPyiexJwB37iqrUuEvPZFwFlglQ2YORKzjkVeJ7RqVDC1fIKB5C7sMJWCMNI/j1qt9qujBA+oshUfzNduO8Iq7ZJh22qpZE3ECYGM0LM12EsfsQqKY0ett3kD2nW4hmGUyDBg/rUlXHoD9/wCDWwzi/FiCC/aQrqoOIyG7DJ+c8zSXbyr73fDOHYD0kduTHxpFFTUEnY7naoKKKKoIFFFFABTeo1/gr4m0uEIO1eT5h68DPPYTTlTujD82f9Jj5nAj70snSs6lbLvo2pW7p7dxU8IXFD7SACJ9Y5459IpzUX1WWaPKOMT9PWf4qLrdbftmSLGwlvMS8gD3RAGWj6Y+VUms1zXSC4SQCBt3euPeHp8axxhyfyNUpcUJ1mra45ZvkB2A9KZoorclRk7ClGCsZ4jDsh/qjIkA+Y5jufgCmillFSVM7GTi7QsPg4AJjHiNc9JPmHlyD8fvhFFFEYqKpBKXJ2FIs+2qae+NLsa5dcKyncqoC8hQZM5YHgGJHrS67vP24/8A2iUeSo7GXHZP/wD7Ddda2LZBVJDht6EwuZiCvmMEEztPFV5M5OTQTRS44cEEpOXYUUUVQUKKKKACiiigApu/cdVLWwC4yoPEjjuP3HzFOUUMDSaHqhFpTqClu6QSVHpuO0wC0ErBiTzzUDqfVLd5djWvEQ8h/XsQAcH481VUVBYI1so8jao0el6nZNxbamGAAAVXCAi3uCh42BhbztmY7VF9retae1Ze1fDv4ttlKW1BfYQQTLEIowY3HJEAE4qo0jC3d8UIpeNu4jMcYPY1U6LRiBb1FxNVeWGBd2uXAAFJJ3sSAW8204UtiJqEsMrof8XRM0NlVSVyHJue6F9/ze6oAXBGIqRXQOcE/ARP0kifvT1nTqwy2z4MBPzwxxWtcYrivBGm9jFFFFOcCiiigAooooAKm9H/AMUUUUs/hY0PiRZe0jeRPix/+tUFFFJh+AbJ8QUUUVUmFFFFABRRRQAUUUUAFFFFABRRRQAUUUUAFFFFABRRRQAUUUUAFZ7Ruf8Amd4SYFvcB2BYWwSB2JAGaKKSXj9TqNDFEUUU5w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hQSEBQUExQUEhMVFhsUGBcXGBoXFRsYGBcYGRgcHBYaHyYgGBkjGRYXIjsgIycpLDAtHB4yNTAqNiYrLCkBCQoKDgwOGg8PGi0kHyQsKSwsLCwqLCksLCwsLCwpKiosLCwsLCwvNCwvLCwsNCwsLCwsLCwsKSksLC0sKSwsLP/AABEIAIIBDAMBIgACEQEDEQH/xAAbAAABBQEBAAAAAAAAAAAAAAAAAgMEBQYBB//EAD4QAAIBAwMCAwYFAgQEBwEAAAECEQADIQQSMQVBEyJRBjJhcYGRFCOhscFC0TNSYvAHFXLhJDRTkqKy8Rb/xAAZAQADAQEBAAAAAAAAAAAAAAAAAgMEAQX/xAAsEQACAgICAQIEBQUAAAAAAAAAAQIRAyESMUEiUTJh0fATQnGBwQRikaHx/9oADAMBAAIRAxEAPwDZ+0/Sgm0oIUGckHO1xiSD9p+VTug9CT8PbJkyg9ByPQEjv6n+KV7TvNnI2+eBJGfLc7QfsIPx7Gf0P/y1rg+Qeh/VQAfoBRzlXYvFFcvRD4jKpKlYIJBg8dxx9KnprUtllbcGESAWcdsycD609dS5vENCAZH9viB3PrxUhm+x/au8m/idnFGuim6xd3BQyEN67Zx8G/g0+2kL22tD3UI2sRk94n4TyKtN2OabcnadhAbnPE/H+9HPWjvErLd+6ti4xeSrFQSAwaMek896f6Vri6gOMkmD2Mcj6VG19641olYCkkMBBOPeII5BM0z0jTiQS4Y7SUUGWBPovExVKTi2xLakkiJ1Qg3GKggcHEZ/im9Fd2uDt3HIA+JEVc9TYW9xZA4ZQob1Yf5h+s1R6W7tdW9CDVMbbhsnJVI1um9xZj3RxxxTtJtsCARxVR1PrZVmRBkY3H+BWVRcnSNDkorZJ1/UbQBBIc5G0E/YkcVm7t0sSTyfr+ppKjt9KndKt6e+CRcZQAp2tCkhh5WBPvK2SCK1ejFpszvlkINFduLBIBBAOCOCPWuVYmFdPRLzXbN1bqiyvmuWzPmAJJ/pIOBHIjkTXUWeZgZMZMTn96s9T1jTohl2tkhlDC05IAEn+k4CA54HNQy5OPRTHDl2T7j22EBkVWge8kwRPHr6VXa7obICyHeo7f1AfzUPpFm9ca6GRLKrhCdOsmWZckgAkBQ3l3CGXOKvrt66tzasMCAZIyJ5jjdHMVHHJrotKKaM/b05O0mdrErKiTIHG2pdrpN7iIHJBPl+o78Ve6bpyW4gSRME8ieY+BqTTyz+wqxe5Tr0fYUuJJYeZkJ+4U/3qa9zbd4mbfrBAVs47+8PtUum0sAMWySREn0HYfCpOd9lONdCyMz9PpXFaaVRSDBRRRXACiiiugFcJxXaKAGNXZ8RCvrj5fKq9vZtezt9hVvRTKbj0K4p9mU6z1Bmt7T5ju95Z2xsfnbj/wB2PrFXvR2P4a167BzvPbvu833rGa8gbCVL5IA3lIO0kNjnAYR/qntWm9ktVu0yDjBKru3FUJ8qk9yPWmlj4aFhK0W6klfMAD6CY+9R7GoLMwZlG08d4+J7/SplUy9c0zaq5aBJvWl88q20KNs+Y4xuWfmKRJ+BnqizJE98f7/mqzr2tKgWwfeEt8uI+tPN1uxgi9bIIPfnjIAGYnt/Bruo0iahVZXEZAZYM8j7Ag/rTwaTTZySbVIzy3iBHbtk49Y9JGKt9L0tXtq6krciRnAIOO3wqt1ega2SGGB/UODV/wBJVhaUMPgPXb2x2q+SWriyMFumUmr1juCG/pPmjgniSOxqHWruaNCHUKAX5+cY/WsvesMhhgQf9/cU2OaZycWtl10vrK7ArkggHPYgcZ9e1Ub3CxJOSTNcopowUW2hXJtUANN29Oi+7btjJOEQZOCeOYpyimaT7FtoB/vtQTAk8frjJpN28EQsYJ4VYYlmJgKNoyxMCPrgCazXsr7UXdTrNQlxrI2gG2lrd5YI3ASAw27gCXGTMcGpvLFS4XsbizSdF9r7T2ARYvLvO0sGQke4C0yIUG4okdyeYMNXut2dTqFsP+IMOx/NbyEKSrgFQOBIKH5GZqp9udZ/4VVDBbu8NbwikhWXeA5824hgAFkn0xS/ZLV+JaW5qUS1dVjba60h7gQne3mWZxtPqV7moOPr21XsUU21US6se0K9WtMtnxrDW23EHJYFXCnyMNrgiYY4YLIM1srU8nAaDB94GMg/pVF03olkaptWlx7jFDbYgrsjyr2AMgIMTA5jNaEr+lTlxv0lo8vzHaKCaa1O/Y/h7fE2ts3e7v2nbP8Ap3RSjDtFV3QzfFhfxZTxpadscT5cLgtHpVgHHNDVOji2rE3VJVgDtJBAPMEggGPgc1TPq2QkfilAU7fOkNjnO0yOROfmeKnHrNsagWPNvPeBtkoXiZmdik8R8anVxNHSD0s3CCz3kvA4GxNgBUkN3zmPtU6K4TQGyR6c/vXQO0UUVwArhPyqm651OPy1xPvHj6D+9UYq8MLkrZKWSnRpdX1kJcCbS3+Y5kH0A7mn7XUFURcZVeTKzO30GO4FV/QNKCDdbLAwJPEcn9ap9Q252IkgkxJzz3p1ji3XsK5tKxtNGt1grttG1mBBQNIKjDPgGGb40/0bVeE+0EeGjtbERGxWMe7j7VGe2DyAfmAf3rqqBgAAegED7CrONt2S5UjS6TrVq+72kLB7eZiOGKEqZyAwjMduQagdF8S5e1DanTae2Q4VHVVLXF8wljJLDaEMmPeIjy1lvZ/o9zWNrFcNphuIS7byrTcXcre7vJFm2TDQASMHn0LR2TbS3b3G4VRV3MfO21Qu4+pJH61ipxtOr/jwaU+WxnVaa0EJ8O2dqnARZgCYGPhxUX2Z6ul+wCibAp2R5fQGQVwfezHeRVp4wx5l7dx34796pNX1cvrk0wKtbZQWMHd7twn8zdCsNqwkEkEnFI3XYz7LjU2RdtlZwR9jSHurZty5gAKpaCSThRAAJJJgQM5rM9a9qbWgO1QC73ABa8wWCxXe1w+W2JViScQpPasH1z/iPfuujXiNPo7jb7a7Bc8QW7gXJTzPwzYKiQBjBLzuKr918/uv9N+BOSPXf+ZWoVw25SNwZRK5GM9jHbmq/ql3xUDIh2qx80ciMn4CTWMGr1Ia2bF0ajQFV8NSvmKhUA/ym2SN5Ly2eVrRDVsJAJC5G2ZEH4GtEIf5JSyXaGaKKK0EgooooArvaLS+LpXQxtB8UgkhT4auRx3BIPpgTXnGk9mNTprq3rBdLhdtP5LLBY8LdcIDkMSq7zsImVnM16P1LqyJctWWUsdQdgGIyVTMnOXHHaai+2GmWxaUN5Lnuobmx7Kl23B2Z1fbNxBOZIVp8q1j/qVKPqi6+vSf/O9DwSbuzzLRWG/EbnvrdAuhyzJcNwgOkuAIOBDeVwQN2eK9W9gnuNG7UqUZrrRbvsW2Nc3Wz4bbtuJEAlvN5juFYXUezt+3YNwHzF7j7wAfEc+RVtNbWVa4LlyFIVSAuCRW49lfZRWupfuXS21vEspvwJd3Bg21CKcCEgE5rHFXlb+/O/F399FYzl1Rrer9UfTWgER7zsREq7CHnJNsEmAOI7ipnTerK6qCtxGKBoZGG0QsgsQASCYxVTr9a/isGsm2q/4bS6zxHBCtIZj5eNsHkU5odeiOsl1XaA0szAkcE7mJjPNaYwclyQ7kk9s0LntE/wC/2rhYjmPWZgfrUXqWr2WiyQSCD8pPMd/+9Ft91jLLd3KQd0BTI90j9K5x1Y17ok24VZJA7kyIznn0rvhqTwJ+k1At9DskLvsoXPmOJG6ORmlJ0qwjh1RFKzlRkGfXMZmuUdJRtqG3sq7gI3wC230mJA+HFOb/AEEj1/sKSokzyBx9Oa6VifQ+nI9f71wAlvh8PUfSc1y2AMCZJk+pJ7ntUAdKIAC6nUCCDlwcDkZHf17VJ0en2AgXHuyZ87A7fgCAME9q6BIBn1j7Z/7fzQp7d/3FC24/3j7U1qr6qBuKiTA3GBXAEa4LAJAMugz/ANX8ZrKOIJHMGMcUv2r9pxaClV3opwCQqkqpZmJPYKpgZJ7DNM2mlFJG0lQ0dxIBg/EcVrxa15MuSSb0Sl1hFo2xwzSflER9YqPRRVkqJ2FAooroDPsnt0LX9xt2dMTuL3GVfN5FtgOzZkbwQVHAye9/qelWW1Ka8mDaQEttUwircki5yEIckqMGAaznUOnpeTY8xIbBggie/wBTVpq+i/iktot1rNsWzbW35mVhtVSPeEkAR5plWMQc1jzY/wA13svjnqqM/wBD0qXLb3Lfg6m3dZ9ouO63CLbXCfIX3MwRkWFwAqnHAY9mvZnUto3aybQvnbZNzcDI2kMyMFK2z4T20xJ8rZB5v73sobGkbajXLqmFFt3IAdo3GfPcNs3Llzse3pFN7P63Waa3cQKu5rrXP8IW0U5RUW2zwtshLbGIYbnwTxlv1pqLrb93+/j31bXXyKP4fV9/oY38Na3M+387er8mWCm89xl05JHhsFMrtYKFH+bDns97BA3xcum5bKbtyKrWouK+PMQPKQ5IC9lzExWq6roWGoa9ZtqoDtdUMFKS6R5gWBdhcJUDaYV2gExFrpEQIPDACnzCODPfOfvVP6fFJzal0vHd+F34/T6kZNLaDSaVbVtbdsbUQbVA7AfOnqKK9IkdWMzt4mGYJMZgE94mlbJ4KfS6rNzEbQM/eaEuQCPrwD+h+nwxQlwjuIAO0C2iwSSfeGe/bmpS58tdFFx47EUUUVUmV2q6KL+ptM3uLA5MCWlptgfmSRbIyIKzVH0b/h8/4lrYtG5YWVZnDWmAG9RL+XczYPlkbTnNejdC0UHey8xsn15JH071O1XWLdp9twuCYGEZlnmAQMnNZZTcZel/f8e+vJaOJSjso9Z0NhbIuKpUMjyGO4FW8pBUgyCfWqnQXWu2TauobKbTZ8khgjDMFpJKkkbjIaPjW0S7bvyACQDtYMrKeNw5H6ioLaDTi7/iIAMtbLAcyBkkGJBrinFu5dnXB+GVXStHataa5py7gFXFu4Y3DdugiMCC0jECnunaF4ChrrAHMLbKLM+6txmdV45Jx6cVPudHs7yPE2EESpKzB454mD61J6ZpFUMFfcJyQR2HGMetcnxb5LsaCa0x+7py26AFlfKCAVz+1N9J07om1wsgmM9j8fvSV0hsjeDeuALG0vuUjGRPfy/qac09jed3jO6MD+WSu3zTIwN2AYie1Jbopqx85EKJ+HpTdi1tJENAyTP9sn7VU6jptlGI/DXGyoBQFl9RADDaBiZwT6xFRtTqLFhReXSXgVKwWDIJYwCWJIAHrBjHrS+AbrbNQPhXah9P1e61bYqU3IrAH3gGEgEeuYxNSFvA8Ge/+5rh0Z1d26N2y2HG2VJMy2MbfT6/GuqHuWYebTuhB28oSCJWZyORUZ+kBzuF26sknynaYLAkH14ieQIiO8rRaU21INx7ssWl4kSBgR2x+proFBp9Jd0Vlbf4g3o3EFgdx3HOCzeUdpPc017Q9TREtPcuKispIUkbpX3mgZbHoDFW3tFt8NZIB3eUdyYzH0rA9Y9l/H1Vq8XgIApEsGgFp2leNwYg5rVBclyXezNN8fT40V2q9odNqtXZULdfwLiQ67BaYs1sx+YQ0+UcQ0b+RWvNRLXSrS3Dc2K10ncbj+e4SAFB3NJwABUsmqQUvzE3XgKKKKc4FFFFABTlq+V49QfjI4IPY5P3puigCb0nW3rl82vEv7FBJcgNwqnJNsDaSSB5pkHEcJuaB/FKQSSY3Rg/6pGIPNRrdwqZUkH1GDU231q5PmO8ehwP0qCxyhbRVzUqTIep0iyyN5oIyp25GZB5BB7j0rlnS8IikAYXK5Hr705M/uamasI1sMikNuhuTyDznuflUK6NqNcchESAzNgAkgARySSRgDuKb+7oX5AyEciO1cp+1oXZQyLvRl3Ky5RlIBBBHIgimWUgwcVRNMVpo5RRRXThyndOU8QByYnI2tJzEDGc4pun9HqNrqSTAPqY/SlldaGjV7L2x1mzcgAnc8gAow4ExMQCBUxNYhMK6tmIDAsIGcA5gfWhL8jJMH/K24ZHHEnvUT8NaQ+IERWAaWVQCBBZvNEzEn71gNhN8UNwwx3mT9v700dGhkm3bbM+4s/PPPJqrf8AAu29jpi3JO7ntJHf5mpf4NmXcL9xC2fJtKn0gMDg44zGPjQA9f6dbumXto5mfMM4EZ/WomuteDDKERWU2isHZBB2kgfH0qRcS+P8NrRWFjxN26QPMTt5JNCHxFKXWtbshghx27MZBEjPxrsXTONWV9vojq6sE08KVYfmXsERJAJjgYxTgOmPilHyhliu5WBJKjaThhKsPLiVI7U/auXFUJbt7yuN5Ij4d5mKzjWQHdoAZmJaOJk8egkscep9arCEm9PROckl0NdWsHUIEe48A7uxztK8EETDYPIMEcU71n/iVasg27Xi+OjqCNnlMqWYbzI4zn+a7Vb/AMrurq/xWm2tqBb8NEKjzTIaW3rI2ktEgyozGKvLHFu6M6lJdfU2Gj1N8Kt2/ct+Ey7tuwrcBZQVWO0Zxk+sxNJ0nWEn3WC9gFLEnJ4X/eKzun1equSdXtDiIC7YEgbo2swjdOZJ9alae8UaQSD8Ofoe1SWK435Lfi7+RoD1cA7QtwgSSfDfiROYAJz8zVb1/r938POlH5paPOseURu8rxnI5+PenNPrbpdQdQRIBANpT2wOct8e/GKg64LuENuO0bmAgFszgYH0xS44eraGnL06Kfqehu6rUWr925HhogNtQdoYHc20k4DPtnE+UZqwqRpm8rLxvjP/AE579v7UwywSPStMUlpIzv3OUUUUxwKKKKAE7x6ijePUV2KIoA5vHqKN49RXYoigDm8eoo3j1FdiuigDtq9BkNB+Bg05oF1V0vav6a14Vtw1pvGKXJDNB3K24nbBmEjiD2TYYBlJwAQcDOPQeta4rIB9eG4Hc4+HwrNn9n5L4lZUaLpFjw1HgopPbcSAMf1f1ZAzTjdGtcBdv/SYHeTDH1+lWypAA5+f701a1ltgCrowPB3CoJtdFmk+zJam3scqSJBj503vHqK2TWkuLwrqeDyPoaz/ALTaNbFrxLak5gjzFeCZJAYjIC8RLDitCzqvUQeJ+Ct3j1FG8eooUyAYiRMHkT2+dditBEmaPrBtxwwHEnjn9OcU5e6+7f5FMzIyf1qviiKThG7obm+i86X1FbjEFEBiWKhfMcDIj9KtLdwTIgcmT9O3bmsvotWbbSODg/Kr89KtbmZkliDLAtwee+KzZY8WaMcrRLJ2yZB+HH2zzVVeuaUuxf8ADk7jO7mQQDkjuQM8SKe1nR7Yh1ViyncF3vDHmDk+n74NJu6xltnbp3UCVmbZWAYDZbjvnMD6VNFLIt7V2LSfkC2GdQJTiMwS3ciTHzqn3j1FLYyZz9dpP/xJFJitkIqK0ZJyt7Obx6iui4PX9aIoiqCCrmp3bZI8o2jjjP370lbiyJ47wc0RRFAB1/qdrTWrbNvuB32Wyu3A5ZWBPInAHPamr7XA9oLaa4rttLLJAhlU8AgGGJ8xUQpzU6x1M2kcbBdBUkJxLAHbB7SYFJ6Pr73hSGt2zuMoUgkDAIVyCJ9DnioSclpdjqmx7W2dl0hIwF4YHt8ePl/eo1+8WJZiCWJOI+VO3L1w7pIIZtx/LG4/Jt2P2+FJtXijAgAEfP7HPB9KeN0EqI+8eoo3j1FT2YOh2raUqCYbdLkkZDAyoAnHHHpUQxBI24A/ovEcEsCYwYjie/MiuPIlpnVjvaG949RRvHqKW1vtAkHtP7HvzSaonYjO0V2BiSBOcmMZ7/SkgyJBkesEfoQDRyTdBT7O0UUV04FFFFAAD/epHszprdp2Lu0kjaJYJy5O6WILHeBJAEInpUejbM8D58VOcIy7GjJp6NEOsIDG28CGZZFpmGCRyJkGMfxRY6NpriIfBWIkSrAiQOxM8KOfSkdNvXnvXYu2304lV2lWMgrA8o3AxvncTyu2BUjqWre3bZrab33KNsE8kAtC5YBZMDNYL1ZsI/XerrotOrC2CgOwLOxQNrMBMHJK7QO5YCmPaHUncqAwNoaODJnn6dqxHUPaXWa2/wCGLZtWbZUXEi2HVvzVuEM8w2CArKQAQTBg1eWHconiRvCKpjjyqFx9qvihJTtrVL+SE8iapC6KKUExOY4wCeI9M961tpdkEr6E0Upk+ccSVIB74J5H2pNCafQNV2O6WzvYLnJiRyJ78H9qvjoLmf8AxVwgQQu1BgcgyODx8MVm2UEQQCPiP29DmrM9KBVHSxZZTbUSzup37s8E4wKz5k+y+JronWtRqCBFu2YP/qmOM4g7RJiJp7xwttmuwhaTtmRuIyBxu+cUltTqct4VoQCc3Tn6bP1/vVX1m+rXPKWwu0kYMz2kRUoR5MrJ0jnTembxvbFtZn1MDt/eoFSBcYWiFvsCxINvw0iD3mMYqOD8Zwf6VEzwcDEfCtUXK3aMzSrTCiiiqCAFopTt5e5PwuG3kGfQjnvHYfGD+kesnlzcJEmCTAjEYH8Uik7qh+Kq7E0UU7o7Qa4qnAJg070Ic09lmYKoknI/vV1pvZ8A+Y7hHpgGcz8DVjY0Kp7ihT68mO+agaz2kS0GNy3eWH2L+Wx3cwwgZBjiJrHPM31pGhY1FXIj3OjkX1hPyiexJwB37iqrUuEvPZFwFlglQ2YORKzjkVeJ7RqVDC1fIKB5C7sMJWCMNI/j1qt9qujBA+oshUfzNduO8Iq7ZJh22qpZE3ECYGM0LM12EsfsQqKY0ett3kD2nW4hmGUyDBg/rUlXHoD9/wCDWwzi/FiCC/aQrqoOIyG7DJ+c8zSXbyr73fDOHYD0kduTHxpFFTUEnY7naoKKKKoIFFFFABTeo1/gr4m0uEIO1eT5h68DPPYTTlTujD82f9Jj5nAj70snSs6lbLvo2pW7p7dxU8IXFD7SACJ9Y5459IpzUX1WWaPKOMT9PWf4qLrdbftmSLGwlvMS8gD3RAGWj6Y+VUms1zXSC4SQCBt3euPeHp8axxhyfyNUpcUJ1mra45ZvkB2A9KZoorclRk7ClGCsZ4jDsh/qjIkA+Y5jufgCmillFSVM7GTi7QsPg4AJjHiNc9JPmHlyD8fvhFFFEYqKpBKXJ2FIs+2qae+NLsa5dcKyncqoC8hQZM5YHgGJHrS67vP24/8A2iUeSo7GXHZP/wD7Ddda2LZBVJDht6EwuZiCvmMEEztPFV5M5OTQTRS44cEEpOXYUUUVQUKKKKACiiigApu/cdVLWwC4yoPEjjuP3HzFOUUMDSaHqhFpTqClu6QSVHpuO0wC0ErBiTzzUDqfVLd5djWvEQ8h/XsQAcH481VUVBYI1so8jao0el6nZNxbamGAAAVXCAi3uCh42BhbztmY7VF9retae1Ze1fDv4ttlKW1BfYQQTLEIowY3HJEAE4qo0jC3d8UIpeNu4jMcYPY1U6LRiBb1FxNVeWGBd2uXAAFJJ3sSAW8204UtiJqEsMrof8XRM0NlVSVyHJue6F9/ze6oAXBGIqRXQOcE/ARP0kifvT1nTqwy2z4MBPzwxxWtcYrivBGm9jFFFFOcCiiigAooooAKm9H/AMUUUUs/hY0PiRZe0jeRPix/+tUFFFJh+AbJ8QUUUVUmFFFFABRRRQAUUUUAFFFFABRRRQAUUUUAFFFFABRRRQAUUUUAFZ7Ruf8Amd4SYFvcB2BYWwSB2JAGaKKSXj9TqNDFEUUU5w//2Q=="/>
          <p:cNvSpPr>
            <a:spLocks noChangeAspect="1" noChangeArrowheads="1"/>
          </p:cNvSpPr>
          <p:nvPr/>
        </p:nvSpPr>
        <p:spPr bwMode="auto">
          <a:xfrm>
            <a:off x="155575" y="-738188"/>
            <a:ext cx="3190875" cy="155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6" name="Picture 12" descr="http://www.sparc.arl.org/sites/default/files/rep66.gif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1" b="25227"/>
          <a:stretch/>
        </p:blipFill>
        <p:spPr bwMode="auto">
          <a:xfrm>
            <a:off x="2524359" y="4648200"/>
            <a:ext cx="4299580" cy="14213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aps.repository66.org/images/r66headerlogo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65" y="4844535"/>
            <a:ext cx="1000125" cy="1028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329"/>
    </mc:Choice>
    <mc:Fallback xmlns="">
      <p:transition spd="slow" advTm="208329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Cautionary Tale Cover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/>
          <a:stretch/>
        </p:blipFill>
        <p:spPr bwMode="auto">
          <a:xfrm>
            <a:off x="2819399" y="713509"/>
            <a:ext cx="3587869" cy="568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819399" y="2819400"/>
            <a:ext cx="1676401" cy="990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Callout 8"/>
          <p:cNvSpPr/>
          <p:nvPr/>
        </p:nvSpPr>
        <p:spPr>
          <a:xfrm>
            <a:off x="2327333" y="2871354"/>
            <a:ext cx="2286000" cy="1371600"/>
          </a:xfrm>
          <a:prstGeom prst="wedgeEllipseCallout">
            <a:avLst>
              <a:gd name="adj1" fmla="val 52501"/>
              <a:gd name="adj2" fmla="val 62501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I thought it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was so clear</a:t>
            </a:r>
          </a:p>
          <a:p>
            <a:pPr algn="ctr"/>
            <a:r>
              <a:rPr lang="en-US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at the time…</a:t>
            </a:r>
            <a:endParaRPr lang="en-US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4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93"/>
    </mc:Choice>
    <mc:Fallback xmlns="">
      <p:transition spd="slow" advTm="35193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66667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ntage - genes to structu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5715000" cy="22669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xtal.iqfr.csic.es/Cristalografia/archivos_07/grafico-resumen-en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99"/>
          <a:stretch/>
        </p:blipFill>
        <p:spPr bwMode="auto">
          <a:xfrm>
            <a:off x="1082100" y="4572000"/>
            <a:ext cx="7153275" cy="117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46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17"/>
    </mc:Choice>
    <mc:Fallback xmlns="">
      <p:transition spd="slow" advTm="60617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Protein Crystal Malic Enzym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0711" y="-1668911"/>
            <a:ext cx="7525442" cy="1010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42"/>
    </mc:Choice>
    <mc:Fallback xmlns="">
      <p:transition spd="slow" advTm="714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ile:X-ray diffraction pattern 3cl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16894" y="-1651414"/>
            <a:ext cx="10177789" cy="10160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9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9"/>
    </mc:Choice>
    <mc:Fallback xmlns="">
      <p:transition spd="slow" advTm="9359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114300"/>
            <a:ext cx="9601200" cy="72009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73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82"/>
    </mc:Choice>
    <mc:Fallback xmlns="">
      <p:transition spd="slow" advTm="15282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oundersatfail.com/wp-content/uploads/2011/10/Icon_Fail_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71600"/>
            <a:ext cx="51244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9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3"/>
    </mc:Choice>
    <mc:Fallback xmlns="">
      <p:transition spd="slow" advTm="2353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1100" y="-31522"/>
            <a:ext cx="4191000" cy="68895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04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7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5"/>
    </mc:Choice>
    <mc:Fallback xmlns="">
      <p:transition spd="slow" advTm="13005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7"/>
</p:tagLst>
</file>

<file path=ppt/theme/theme1.xml><?xml version="1.0" encoding="utf-8"?>
<a:theme xmlns:a="http://schemas.openxmlformats.org/drawingml/2006/main" name="JW Graph">
  <a:themeElements>
    <a:clrScheme name="Custom 2">
      <a:dk1>
        <a:srgbClr val="504937"/>
      </a:dk1>
      <a:lt1>
        <a:srgbClr val="FFFFCC"/>
      </a:lt1>
      <a:dk2>
        <a:srgbClr val="3E4146"/>
      </a:dk2>
      <a:lt2>
        <a:srgbClr val="FCF4C6"/>
      </a:lt2>
      <a:accent1>
        <a:srgbClr val="253D45"/>
      </a:accent1>
      <a:accent2>
        <a:srgbClr val="CC3300"/>
      </a:accent2>
      <a:accent3>
        <a:srgbClr val="FF6600"/>
      </a:accent3>
      <a:accent4>
        <a:srgbClr val="009999"/>
      </a:accent4>
      <a:accent5>
        <a:srgbClr val="006461"/>
      </a:accent5>
      <a:accent6>
        <a:srgbClr val="7E848D"/>
      </a:accent6>
      <a:hlink>
        <a:srgbClr val="FF8000"/>
      </a:hlink>
      <a:folHlink>
        <a:srgbClr val="0096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JW Graph">
  <a:themeElements>
    <a:clrScheme name="Custom 2">
      <a:dk1>
        <a:srgbClr val="504937"/>
      </a:dk1>
      <a:lt1>
        <a:srgbClr val="FFFFCC"/>
      </a:lt1>
      <a:dk2>
        <a:srgbClr val="3E4146"/>
      </a:dk2>
      <a:lt2>
        <a:srgbClr val="FCF4C6"/>
      </a:lt2>
      <a:accent1>
        <a:srgbClr val="253D45"/>
      </a:accent1>
      <a:accent2>
        <a:srgbClr val="CC3300"/>
      </a:accent2>
      <a:accent3>
        <a:srgbClr val="FF6600"/>
      </a:accent3>
      <a:accent4>
        <a:srgbClr val="009999"/>
      </a:accent4>
      <a:accent5>
        <a:srgbClr val="006461"/>
      </a:accent5>
      <a:accent6>
        <a:srgbClr val="7E848D"/>
      </a:accent6>
      <a:hlink>
        <a:srgbClr val="FF8000"/>
      </a:hlink>
      <a:folHlink>
        <a:srgbClr val="0096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JW Graph">
  <a:themeElements>
    <a:clrScheme name="Custom 2">
      <a:dk1>
        <a:srgbClr val="504937"/>
      </a:dk1>
      <a:lt1>
        <a:srgbClr val="FFFFCC"/>
      </a:lt1>
      <a:dk2>
        <a:srgbClr val="3E4146"/>
      </a:dk2>
      <a:lt2>
        <a:srgbClr val="FCF4C6"/>
      </a:lt2>
      <a:accent1>
        <a:srgbClr val="253D45"/>
      </a:accent1>
      <a:accent2>
        <a:srgbClr val="CC3300"/>
      </a:accent2>
      <a:accent3>
        <a:srgbClr val="FF6600"/>
      </a:accent3>
      <a:accent4>
        <a:srgbClr val="009999"/>
      </a:accent4>
      <a:accent5>
        <a:srgbClr val="006461"/>
      </a:accent5>
      <a:accent6>
        <a:srgbClr val="7E848D"/>
      </a:accent6>
      <a:hlink>
        <a:srgbClr val="FF8000"/>
      </a:hlink>
      <a:folHlink>
        <a:srgbClr val="0096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JW Graph">
  <a:themeElements>
    <a:clrScheme name="Custom 2">
      <a:dk1>
        <a:srgbClr val="504937"/>
      </a:dk1>
      <a:lt1>
        <a:srgbClr val="FFFFCC"/>
      </a:lt1>
      <a:dk2>
        <a:srgbClr val="3E4146"/>
      </a:dk2>
      <a:lt2>
        <a:srgbClr val="FCF4C6"/>
      </a:lt2>
      <a:accent1>
        <a:srgbClr val="253D45"/>
      </a:accent1>
      <a:accent2>
        <a:srgbClr val="CC3300"/>
      </a:accent2>
      <a:accent3>
        <a:srgbClr val="FF6600"/>
      </a:accent3>
      <a:accent4>
        <a:srgbClr val="009999"/>
      </a:accent4>
      <a:accent5>
        <a:srgbClr val="006461"/>
      </a:accent5>
      <a:accent6>
        <a:srgbClr val="7E848D"/>
      </a:accent6>
      <a:hlink>
        <a:srgbClr val="FF8000"/>
      </a:hlink>
      <a:folHlink>
        <a:srgbClr val="0096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JW Graph">
  <a:themeElements>
    <a:clrScheme name="Custom 2">
      <a:dk1>
        <a:srgbClr val="504937"/>
      </a:dk1>
      <a:lt1>
        <a:srgbClr val="FFFFCC"/>
      </a:lt1>
      <a:dk2>
        <a:srgbClr val="3E4146"/>
      </a:dk2>
      <a:lt2>
        <a:srgbClr val="FCF4C6"/>
      </a:lt2>
      <a:accent1>
        <a:srgbClr val="253D45"/>
      </a:accent1>
      <a:accent2>
        <a:srgbClr val="CC3300"/>
      </a:accent2>
      <a:accent3>
        <a:srgbClr val="FF6600"/>
      </a:accent3>
      <a:accent4>
        <a:srgbClr val="009999"/>
      </a:accent4>
      <a:accent5>
        <a:srgbClr val="006461"/>
      </a:accent5>
      <a:accent6>
        <a:srgbClr val="7E848D"/>
      </a:accent6>
      <a:hlink>
        <a:srgbClr val="FF8000"/>
      </a:hlink>
      <a:folHlink>
        <a:srgbClr val="0096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14419</TotalTime>
  <Words>579</Words>
  <Application>Microsoft Macintosh PowerPoint</Application>
  <PresentationFormat>On-screen Show (4:3)</PresentationFormat>
  <Paragraphs>65</Paragraphs>
  <Slides>21</Slides>
  <Notes>21</Notes>
  <HiddenSlides>0</HiddenSlides>
  <MMClips>21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JW Graph</vt:lpstr>
      <vt:lpstr>Custom Design</vt:lpstr>
      <vt:lpstr>1_JW Graph</vt:lpstr>
      <vt:lpstr>2_JW Graph</vt:lpstr>
      <vt:lpstr>3_JW Graph</vt:lpstr>
      <vt:lpstr>4_JW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Problem: Data Reuse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OHSU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management, sharing and publishing</dc:title>
  <dc:creator>Nicole Vasilevsky</dc:creator>
  <cp:lastModifiedBy>Robin Champieux</cp:lastModifiedBy>
  <cp:revision>428</cp:revision>
  <dcterms:created xsi:type="dcterms:W3CDTF">2013-08-14T20:13:11Z</dcterms:created>
  <dcterms:modified xsi:type="dcterms:W3CDTF">2014-03-06T08:35:34Z</dcterms:modified>
</cp:coreProperties>
</file>