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embeddedFontLst>
    <p:embeddedFont>
      <p:font typeface="Oswald" panose="020B0604020202020204" charset="0"/>
      <p:regular r:id="rId20"/>
      <p:bold r:id="rId21"/>
    </p:embeddedFont>
    <p:embeddedFont>
      <p:font typeface="Source Code Pro" panose="020B060402020202020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178C85-53CA-4622-97D1-BAD6A9A0CE22}" v="3" dt="2021-04-23T03:09:16.420"/>
  </p1510:revLst>
</p1510:revInfo>
</file>

<file path=ppt/tableStyles.xml><?xml version="1.0" encoding="utf-8"?>
<a:tblStyleLst xmlns:a="http://schemas.openxmlformats.org/drawingml/2006/main" def="{698CE683-C118-4B97-8D11-CFFAFFDCC5A9}">
  <a:tblStyle styleId="{698CE683-C118-4B97-8D11-CFFAFFDCC5A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d3569de69c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d3569de69c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c33aeaf4e0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c33aeaf4e0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c33aeaf4e0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c33aeaf4e0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b="1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c33aeaf4e0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c33aeaf4e0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c33aeaf4e0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c33aeaf4e0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d3569de69c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d3569de69c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d3569de69c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d3569de69c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c33aeaf4e0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c33aeaf4e0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d3569de69c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d3569de69c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c59ac35ee3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c59ac35ee3_0_2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c59ac35ee3_0_2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c59ac35ee3_0_2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c59ac35ee3_0_2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c59ac35ee3_0_2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c59ac35ee3_0_2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c59ac35ee3_0_2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59ac35ee3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59ac35ee3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c59ac35ee3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c59ac35ee3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c59ac35ee3_0_2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c59ac35ee3_0_2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10800000">
            <a:off x="4226100" y="2933550"/>
            <a:ext cx="691800" cy="388500"/>
          </a:xfrm>
          <a:prstGeom prst="triangle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25" y="0"/>
            <a:ext cx="9144000" cy="3124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411175" y="644300"/>
            <a:ext cx="8282400" cy="2109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411175" y="3398250"/>
            <a:ext cx="8282400" cy="126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Google Shape;52;p11"/>
          <p:cNvCxnSpPr/>
          <p:nvPr/>
        </p:nvCxnSpPr>
        <p:spPr>
          <a:xfrm>
            <a:off x="413275" y="2988275"/>
            <a:ext cx="9105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53" name="Google Shape;53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0" y="1567350"/>
            <a:ext cx="9144000" cy="2008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430800" y="1889700"/>
            <a:ext cx="8282400" cy="151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Google Shape;20;p4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Google Shape;25;p5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39999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2"/>
          </p:nvPr>
        </p:nvSpPr>
        <p:spPr>
          <a:xfrm>
            <a:off x="4832400" y="1468825"/>
            <a:ext cx="39999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Google Shape;34;p7"/>
          <p:cNvCxnSpPr/>
          <p:nvPr/>
        </p:nvCxnSpPr>
        <p:spPr>
          <a:xfrm>
            <a:off x="418675" y="1457787"/>
            <a:ext cx="6141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1"/>
          </p:nvPr>
        </p:nvSpPr>
        <p:spPr>
          <a:xfrm>
            <a:off x="311700" y="1618204"/>
            <a:ext cx="2808000" cy="295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>
            <a:spLocks noGrp="1"/>
          </p:cNvSpPr>
          <p:nvPr>
            <p:ph type="title"/>
          </p:nvPr>
        </p:nvSpPr>
        <p:spPr>
          <a:xfrm>
            <a:off x="490250" y="528900"/>
            <a:ext cx="5678100" cy="4085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1"/>
        </a:soli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175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5772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lgDash"/>
            <a:round/>
            <a:headEnd type="none" w="sm" len="sm"/>
            <a:tailEnd type="none" w="sm" len="sm"/>
          </a:ln>
        </p:spPr>
      </p:cxnSp>
      <p:sp>
        <p:nvSpPr>
          <p:cNvPr id="44" name="Google Shape;44;p9"/>
          <p:cNvSpPr txBox="1">
            <a:spLocks noGrp="1"/>
          </p:cNvSpPr>
          <p:nvPr>
            <p:ph type="title"/>
          </p:nvPr>
        </p:nvSpPr>
        <p:spPr>
          <a:xfrm>
            <a:off x="265500" y="1078750"/>
            <a:ext cx="4045200" cy="1789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subTitle" idx="1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Oswald"/>
              <a:buNone/>
              <a:defRPr sz="2100"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50" name="Google Shape;5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odern-writer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j.cognition.2007.05.007" TargetMode="External"/><Relationship Id="rId13" Type="http://schemas.openxmlformats.org/officeDocument/2006/relationships/hyperlink" Target="https://doi.org/10.1016/j.chb.2016.11.043" TargetMode="External"/><Relationship Id="rId3" Type="http://schemas.openxmlformats.org/officeDocument/2006/relationships/hyperlink" Target="https://doi.org/10.1177/1469787418782817" TargetMode="External"/><Relationship Id="rId7" Type="http://schemas.openxmlformats.org/officeDocument/2006/relationships/hyperlink" Target="https://doi.org/10.1002/wps.20617" TargetMode="External"/><Relationship Id="rId12" Type="http://schemas.openxmlformats.org/officeDocument/2006/relationships/hyperlink" Target="https://www.businessofapps.com/data/youtube-statistics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doi.org/10.1108/intr-11-2014-0299" TargetMode="External"/><Relationship Id="rId11" Type="http://schemas.openxmlformats.org/officeDocument/2006/relationships/hyperlink" Target="https://www.businessofapps.com/data/tik-tok-statistics/" TargetMode="External"/><Relationship Id="rId5" Type="http://schemas.openxmlformats.org/officeDocument/2006/relationships/hyperlink" Target="https://doi.org/10.1037/t03299-000" TargetMode="External"/><Relationship Id="rId10" Type="http://schemas.openxmlformats.org/officeDocument/2006/relationships/hyperlink" Target="https://doi.org/10.3758/s13428-017-0935-1" TargetMode="External"/><Relationship Id="rId4" Type="http://schemas.openxmlformats.org/officeDocument/2006/relationships/hyperlink" Target="https://doi.org/10.1017/s135561770410307x" TargetMode="External"/><Relationship Id="rId9" Type="http://schemas.openxmlformats.org/officeDocument/2006/relationships/hyperlink" Target="https://doi.org/10.3389/fnhum.2013.00205" TargetMode="External"/><Relationship Id="rId14" Type="http://schemas.openxmlformats.org/officeDocument/2006/relationships/hyperlink" Target="https://doi.org/10.1162/089892905775008634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77/0956797616645673" TargetMode="External"/><Relationship Id="rId13" Type="http://schemas.openxmlformats.org/officeDocument/2006/relationships/hyperlink" Target="https://www.researchgate.net/publication/242484353_A_Unied_Theory_of_Attentional_Control" TargetMode="External"/><Relationship Id="rId3" Type="http://schemas.openxmlformats.org/officeDocument/2006/relationships/hyperlink" Target="https://www.pewresearch.org/fact-tank/2019/04/10/share-of-u-s-adults-using-social-media-including-facebook-is-mostly-unchanged-since-2018/" TargetMode="External"/><Relationship Id="rId7" Type="http://schemas.openxmlformats.org/officeDocument/2006/relationships/hyperlink" Target="https://doi.org/10.1108/JMP-10-2018-0467" TargetMode="External"/><Relationship Id="rId12" Type="http://schemas.openxmlformats.org/officeDocument/2006/relationships/hyperlink" Target="https://doi.org/10.1080/19312458.2016.1150443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doi.org/10.1556/jba.3.2014.015" TargetMode="External"/><Relationship Id="rId11" Type="http://schemas.openxmlformats.org/officeDocument/2006/relationships/hyperlink" Target="https://doi.org/10.1016/j.chb.2019.05.017" TargetMode="External"/><Relationship Id="rId5" Type="http://schemas.openxmlformats.org/officeDocument/2006/relationships/hyperlink" Target="https://doi.org/10.1016/j.compedu.2014.05.007" TargetMode="External"/><Relationship Id="rId10" Type="http://schemas.openxmlformats.org/officeDocument/2006/relationships/hyperlink" Target="https://doi.org/10.1016/j.cognition.2005.02.003" TargetMode="External"/><Relationship Id="rId4" Type="http://schemas.openxmlformats.org/officeDocument/2006/relationships/hyperlink" Target="https://doi.org/10.1080/00335558008248231" TargetMode="External"/><Relationship Id="rId9" Type="http://schemas.openxmlformats.org/officeDocument/2006/relationships/hyperlink" Target="https://doi.org/10.1007/978-3-319-57111-9_9087" TargetMode="External"/><Relationship Id="rId14" Type="http://schemas.openxmlformats.org/officeDocument/2006/relationships/hyperlink" Target="https://doi.org/10.1016/j.chb.2016.06.061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411175" y="644300"/>
            <a:ext cx="8282400" cy="2109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Influence of varying video length conditions on attention span</a:t>
            </a:r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ubTitle" idx="1"/>
          </p:nvPr>
        </p:nvSpPr>
        <p:spPr>
          <a:xfrm>
            <a:off x="411175" y="3398250"/>
            <a:ext cx="8282400" cy="1260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77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17"/>
              <a:t>Alan Rodriguez Tiburcio</a:t>
            </a:r>
            <a:r>
              <a:rPr lang="en" sz="2423"/>
              <a:t>, </a:t>
            </a:r>
            <a:r>
              <a:rPr lang="en" sz="2423" i="1"/>
              <a:t>Senior year undergraduate</a:t>
            </a:r>
            <a:endParaRPr sz="2423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50"/>
              <a:t>Portland State University</a:t>
            </a:r>
            <a:r>
              <a:rPr lang="en"/>
              <a:t> </a:t>
            </a:r>
            <a:r>
              <a:rPr lang="en" sz="2567" i="1"/>
              <a:t>College of Liberal Arts and Sciences</a:t>
            </a:r>
            <a:endParaRPr sz="2567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Student Research Symposium</a:t>
            </a:r>
            <a:endParaRPr sz="3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MANCOVA: Results</a:t>
            </a:r>
            <a:endParaRPr/>
          </a:p>
        </p:txBody>
      </p:sp>
      <p:graphicFrame>
        <p:nvGraphicFramePr>
          <p:cNvPr id="142" name="Google Shape;142;p22"/>
          <p:cNvGraphicFramePr/>
          <p:nvPr/>
        </p:nvGraphicFramePr>
        <p:xfrm>
          <a:off x="578425" y="2571738"/>
          <a:ext cx="8253875" cy="2115585"/>
        </p:xfrm>
        <a:graphic>
          <a:graphicData uri="http://schemas.openxmlformats.org/drawingml/2006/table">
            <a:tbl>
              <a:tblPr>
                <a:noFill/>
                <a:tableStyleId>{698CE683-C118-4B97-8D11-CFFAFFDCC5A9}</a:tableStyleId>
              </a:tblPr>
              <a:tblGrid>
                <a:gridCol w="2403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1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2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96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609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Multivariate Tests: VLC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43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43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43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43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43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43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43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43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Df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43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Test Stat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43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i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F</a:t>
                      </a: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value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43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num Df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43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Den Df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43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Pr(&gt;F)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430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Pillai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2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0.7829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28.625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4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174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&lt; .001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Wilke’s</a:t>
                      </a:r>
                      <a:endParaRPr sz="900"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2</a:t>
                      </a:r>
                      <a:endParaRPr sz="900"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0.2499</a:t>
                      </a:r>
                      <a:endParaRPr sz="900"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44.005</a:t>
                      </a:r>
                      <a:endParaRPr sz="900"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4</a:t>
                      </a:r>
                      <a:endParaRPr sz="900"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172</a:t>
                      </a:r>
                      <a:endParaRPr sz="900"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&lt; .001</a:t>
                      </a:r>
                      <a:endParaRPr sz="900"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Hotelling-Lawley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2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2.8689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62.399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4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170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&lt; .001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Roy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2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2.2822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125.595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2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87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&lt; .001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3" name="Google Shape;143;p22"/>
          <p:cNvSpPr txBox="1"/>
          <p:nvPr/>
        </p:nvSpPr>
        <p:spPr>
          <a:xfrm>
            <a:off x="578413" y="1450450"/>
            <a:ext cx="82539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Significant influence based on VLC, account for covariates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Using Wilke’s Lambda test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latin typeface="Source Code Pro"/>
                <a:ea typeface="Source Code Pro"/>
                <a:cs typeface="Source Code Pro"/>
                <a:sym typeface="Source Code Pro"/>
              </a:rPr>
              <a:t>F</a:t>
            </a: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(4, 172) = 44.005, </a:t>
            </a:r>
            <a:r>
              <a:rPr lang="en" i="1">
                <a:latin typeface="Source Code Pro"/>
                <a:ea typeface="Source Code Pro"/>
                <a:cs typeface="Source Code Pro"/>
                <a:sym typeface="Source Code Pro"/>
              </a:rPr>
              <a:t>p</a:t>
            </a: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&lt;.001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reject null hypothesis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Univariate ANCOVAs</a:t>
            </a:r>
            <a:endParaRPr/>
          </a:p>
        </p:txBody>
      </p:sp>
      <p:graphicFrame>
        <p:nvGraphicFramePr>
          <p:cNvPr id="149" name="Google Shape;149;p23"/>
          <p:cNvGraphicFramePr/>
          <p:nvPr>
            <p:extLst>
              <p:ext uri="{D42A27DB-BD31-4B8C-83A1-F6EECF244321}">
                <p14:modId xmlns:p14="http://schemas.microsoft.com/office/powerpoint/2010/main" val="482546151"/>
              </p:ext>
            </p:extLst>
          </p:nvPr>
        </p:nvGraphicFramePr>
        <p:xfrm>
          <a:off x="3442175" y="426276"/>
          <a:ext cx="5701825" cy="4726472"/>
        </p:xfrm>
        <a:graphic>
          <a:graphicData uri="http://schemas.openxmlformats.org/drawingml/2006/table">
            <a:tbl>
              <a:tblPr>
                <a:noFill/>
                <a:tableStyleId>{698CE683-C118-4B97-8D11-CFFAFFDCC5A9}</a:tableStyleId>
              </a:tblPr>
              <a:tblGrid>
                <a:gridCol w="18491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63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4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9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1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0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i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Response</a:t>
                      </a:r>
                      <a:endParaRPr sz="900" i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i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d2 Error Rate (%)</a:t>
                      </a:r>
                      <a:endParaRPr sz="900" i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77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Df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Sum of Squares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F value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Pr(&gt;F)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(Intercept)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1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24.490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251.66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&lt; .001</a:t>
                      </a:r>
                      <a:endParaRPr sz="900"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dirty="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d2 Covariate</a:t>
                      </a:r>
                      <a:endParaRPr sz="900" dirty="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dirty="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1</a:t>
                      </a:r>
                      <a:endParaRPr sz="900" dirty="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dirty="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51.560</a:t>
                      </a:r>
                      <a:endParaRPr sz="900" dirty="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103.03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&lt; .001</a:t>
                      </a:r>
                      <a:endParaRPr sz="900"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dirty="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VLC</a:t>
                      </a:r>
                      <a:endParaRPr sz="900" dirty="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dirty="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2</a:t>
                      </a:r>
                      <a:endParaRPr sz="900" dirty="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11.620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227.72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&lt; .001</a:t>
                      </a:r>
                      <a:endParaRPr sz="900"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62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Residuals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88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9.962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i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Response</a:t>
                      </a:r>
                      <a:endParaRPr sz="900" i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2232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i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Posner Reaction Time</a:t>
                      </a:r>
                      <a:endParaRPr sz="900" i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0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77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Df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Sum of Squares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F value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Pr(&gt;F)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(Intercept)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1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18572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194.58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&lt; .001</a:t>
                      </a:r>
                      <a:endParaRPr sz="900"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dirty="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Posner Covariate</a:t>
                      </a:r>
                      <a:endParaRPr sz="900" dirty="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sz="900" dirty="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1</a:t>
                      </a:r>
                      <a:endParaRPr sz="900" dirty="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dirty="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308936</a:t>
                      </a:r>
                      <a:endParaRPr sz="900" dirty="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dirty="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3236.64</a:t>
                      </a:r>
                      <a:endParaRPr sz="900" dirty="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&lt; .001</a:t>
                      </a:r>
                      <a:endParaRPr sz="900"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777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sz="900" dirty="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VLC</a:t>
                      </a:r>
                      <a:endParaRPr sz="900" dirty="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-US" sz="900" dirty="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2</a:t>
                      </a:r>
                      <a:endParaRPr sz="900" dirty="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dirty="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140857</a:t>
                      </a:r>
                      <a:endParaRPr sz="900" dirty="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dirty="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737.86 </a:t>
                      </a:r>
                      <a:endParaRPr sz="900" dirty="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&lt; .001</a:t>
                      </a: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00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Residuals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88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8400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endParaRPr sz="900" dirty="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50" name="Google Shape;150;p23"/>
          <p:cNvSpPr txBox="1"/>
          <p:nvPr/>
        </p:nvSpPr>
        <p:spPr>
          <a:xfrm>
            <a:off x="0" y="1430900"/>
            <a:ext cx="3281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VLC on endogenous attention, </a:t>
            </a:r>
            <a:r>
              <a:rPr lang="en" i="1">
                <a:latin typeface="Source Code Pro"/>
                <a:ea typeface="Source Code Pro"/>
                <a:cs typeface="Source Code Pro"/>
                <a:sym typeface="Source Code Pro"/>
              </a:rPr>
              <a:t>F</a:t>
            </a: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(2, 88) = 227.72, </a:t>
            </a:r>
            <a:r>
              <a:rPr lang="en" i="1">
                <a:latin typeface="Source Code Pro"/>
                <a:ea typeface="Source Code Pro"/>
                <a:cs typeface="Source Code Pro"/>
                <a:sym typeface="Source Code Pro"/>
              </a:rPr>
              <a:t>p</a:t>
            </a: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 &lt;.001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51" name="Google Shape;151;p23"/>
          <p:cNvSpPr txBox="1"/>
          <p:nvPr/>
        </p:nvSpPr>
        <p:spPr>
          <a:xfrm>
            <a:off x="0" y="3705725"/>
            <a:ext cx="3281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VLC on exogenous attention, </a:t>
            </a:r>
            <a:r>
              <a:rPr lang="en" i="1">
                <a:latin typeface="Source Code Pro"/>
                <a:ea typeface="Source Code Pro"/>
                <a:cs typeface="Source Code Pro"/>
                <a:sym typeface="Source Code Pro"/>
              </a:rPr>
              <a:t>F</a:t>
            </a: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(2, 88) =737.86, </a:t>
            </a:r>
            <a:r>
              <a:rPr lang="en" i="1">
                <a:latin typeface="Source Code Pro"/>
                <a:ea typeface="Source Code Pro"/>
                <a:cs typeface="Source Code Pro"/>
                <a:sym typeface="Source Code Pro"/>
              </a:rPr>
              <a:t>p</a:t>
            </a: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 &lt;.001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C01719-5265-4B49-B9CC-467048A89135}"/>
              </a:ext>
            </a:extLst>
          </p:cNvPr>
          <p:cNvSpPr txBox="1"/>
          <p:nvPr/>
        </p:nvSpPr>
        <p:spPr>
          <a:xfrm>
            <a:off x="2275915" y="2481735"/>
            <a:ext cx="45921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effectLst/>
              </a:rPr>
              <a:t> 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>
            <a:spLocks noGrp="1"/>
          </p:cNvSpPr>
          <p:nvPr>
            <p:ph type="title"/>
          </p:nvPr>
        </p:nvSpPr>
        <p:spPr>
          <a:xfrm>
            <a:off x="241125" y="280950"/>
            <a:ext cx="2595300" cy="59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Post-hoc Tukey HSD</a:t>
            </a:r>
            <a:endParaRPr sz="2500"/>
          </a:p>
        </p:txBody>
      </p:sp>
      <p:sp>
        <p:nvSpPr>
          <p:cNvPr id="157" name="Google Shape;157;p24"/>
          <p:cNvSpPr txBox="1"/>
          <p:nvPr/>
        </p:nvSpPr>
        <p:spPr>
          <a:xfrm>
            <a:off x="3351400" y="280950"/>
            <a:ext cx="5792400" cy="79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Adjusted means to account for covariate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All conditions were statistically significant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graphicFrame>
        <p:nvGraphicFramePr>
          <p:cNvPr id="158" name="Google Shape;158;p24"/>
          <p:cNvGraphicFramePr/>
          <p:nvPr/>
        </p:nvGraphicFramePr>
        <p:xfrm>
          <a:off x="1480013" y="1269855"/>
          <a:ext cx="6183950" cy="3729513"/>
        </p:xfrm>
        <a:graphic>
          <a:graphicData uri="http://schemas.openxmlformats.org/drawingml/2006/table">
            <a:tbl>
              <a:tblPr>
                <a:noFill/>
                <a:tableStyleId>{698CE683-C118-4B97-8D11-CFFAFFDCC5A9}</a:tableStyleId>
              </a:tblPr>
              <a:tblGrid>
                <a:gridCol w="3214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1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7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6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41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98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6325">
                <a:tc gridSpan="2"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d2 Error Rate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3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Estimate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SE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i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t </a:t>
                      </a: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value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i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</a:t>
                      </a:r>
                      <a:endParaRPr sz="900" i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63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Intermedial-</a:t>
                      </a: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Brief</a:t>
                      </a:r>
                      <a:endParaRPr sz="900"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748200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-0.738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0.0878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-8.409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&lt;.001</a:t>
                      </a:r>
                      <a:endParaRPr sz="900"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63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Protracted-</a:t>
                      </a: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Brief</a:t>
                      </a:r>
                      <a:endParaRPr sz="900"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-1.810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0.086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-21.134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&lt;.001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1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Protracted-</a:t>
                      </a: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Intermediate</a:t>
                      </a:r>
                      <a:endParaRPr sz="900"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-1.072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32700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0.0852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-12.594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&lt;.001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63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Posner Paradigm RT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63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 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Estimate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SE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i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t </a:t>
                      </a: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value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 i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</a:t>
                      </a:r>
                      <a:endParaRPr sz="900" i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3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Intermedial-</a:t>
                      </a: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Brief</a:t>
                      </a:r>
                      <a:endParaRPr sz="900"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-54.957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2.554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-21.52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&lt;.001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63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Protracted-</a:t>
                      </a: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Brief</a:t>
                      </a:r>
                      <a:endParaRPr sz="900"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-95.581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2.492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-38.35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&lt;.001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63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Protracted-</a:t>
                      </a: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Intermediate</a:t>
                      </a:r>
                      <a:endParaRPr sz="900" b="1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-40.624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2.496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-16.28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 b="1">
                          <a:latin typeface="Source Code Pro"/>
                          <a:ea typeface="Source Code Pro"/>
                          <a:cs typeface="Source Code Pro"/>
                          <a:sym typeface="Source Code Pro"/>
                        </a:rPr>
                        <a:t>&lt;.001</a:t>
                      </a:r>
                      <a:endParaRPr sz="900">
                        <a:latin typeface="Source Code Pro"/>
                        <a:ea typeface="Source Code Pro"/>
                        <a:cs typeface="Source Code Pro"/>
                        <a:sym typeface="Source Code Pro"/>
                      </a:endParaRPr>
                    </a:p>
                  </a:txBody>
                  <a:tcPr marL="68575" marR="68575" marT="91425" marB="91425">
                    <a:lnL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75872A5-76EA-4EEA-8184-D106E87EE19F}"/>
              </a:ext>
            </a:extLst>
          </p:cNvPr>
          <p:cNvSpPr txBox="1"/>
          <p:nvPr/>
        </p:nvSpPr>
        <p:spPr>
          <a:xfrm>
            <a:off x="2286000" y="2417862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effectLst/>
              </a:rPr>
              <a:t> 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5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Discussion</a:t>
            </a:r>
            <a:endParaRPr/>
          </a:p>
        </p:txBody>
      </p:sp>
      <p:sp>
        <p:nvSpPr>
          <p:cNvPr id="164" name="Google Shape;164;p25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After thirty minutes of video consumption: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Relative to the protracted condition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Brief and intermedial videos reduced exogenous and endogenous attention</a:t>
            </a:r>
            <a:endParaRPr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Relative to intermediate condition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Brief videos reduced exogenous and endogenous attention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Being in a shorter VLC positively related to more decreased attention as measured by higher scores (error rate + RT)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Improvements</a:t>
            </a:r>
            <a:endParaRPr/>
          </a:p>
        </p:txBody>
      </p:sp>
      <p:sp>
        <p:nvSpPr>
          <p:cNvPr id="170" name="Google Shape;170;p26"/>
          <p:cNvSpPr txBox="1">
            <a:spLocks noGrp="1"/>
          </p:cNvSpPr>
          <p:nvPr>
            <p:ph type="body" idx="1"/>
          </p:nvPr>
        </p:nvSpPr>
        <p:spPr>
          <a:xfrm>
            <a:off x="311700" y="1786800"/>
            <a:ext cx="8520600" cy="156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VLC as continuous variable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Specialized content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Measurement Output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7"/>
          <p:cNvSpPr txBox="1"/>
          <p:nvPr/>
        </p:nvSpPr>
        <p:spPr>
          <a:xfrm>
            <a:off x="52025" y="0"/>
            <a:ext cx="8913300" cy="51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914400" lvl="0" indent="-45720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/>
              <a:t>References</a:t>
            </a:r>
            <a:endParaRPr sz="800" dirty="0"/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/>
              <a:t>Barton, B. A., Adams, K. S., Browne, B. L., &amp; Arrastia-Chisholm, M. C.. (2021). The effects of social media usage on attention, motivation, and academic performance. </a:t>
            </a:r>
            <a:r>
              <a:rPr lang="en" sz="800" i="1" dirty="0"/>
              <a:t>Active Learning in Higher Education</a:t>
            </a:r>
            <a:r>
              <a:rPr lang="en" sz="800" dirty="0"/>
              <a:t>, </a:t>
            </a:r>
            <a:r>
              <a:rPr lang="en" sz="800" i="1" dirty="0"/>
              <a:t>22</a:t>
            </a:r>
            <a:r>
              <a:rPr lang="en" sz="800" dirty="0"/>
              <a:t>(1), 11–22.</a:t>
            </a:r>
            <a:r>
              <a:rPr lang="en" sz="800" dirty="0">
                <a:uFill>
                  <a:noFill/>
                </a:uFill>
                <a:hlinkClick r:id="rId3"/>
              </a:rPr>
              <a:t> </a:t>
            </a:r>
            <a:r>
              <a:rPr lang="en" sz="800" u="sng" dirty="0">
                <a:solidFill>
                  <a:schemeClr val="hlink"/>
                </a:solidFill>
                <a:hlinkClick r:id="rId3"/>
              </a:rPr>
              <a:t>https://doi.org/10.1177/1469787418782817</a:t>
            </a:r>
            <a:endParaRPr sz="800" u="sng" dirty="0">
              <a:solidFill>
                <a:schemeClr val="hlink"/>
              </a:solidFill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highlight>
                  <a:srgbClr val="FFFFFF"/>
                </a:highlight>
              </a:rPr>
              <a:t>Bates, M. E., &amp; Lemay, E. P.. (2004). The d2 Test of Attention: Construct validity and extensions in scoring techniques. </a:t>
            </a:r>
            <a:r>
              <a:rPr lang="en" sz="800" i="1" dirty="0"/>
              <a:t>Journal of the International Neuropsychological Society</a:t>
            </a:r>
            <a:r>
              <a:rPr lang="en" sz="800" dirty="0">
                <a:highlight>
                  <a:srgbClr val="FFFFFF"/>
                </a:highlight>
              </a:rPr>
              <a:t>, </a:t>
            </a:r>
            <a:r>
              <a:rPr lang="en" sz="800" i="1" dirty="0"/>
              <a:t>10</a:t>
            </a:r>
            <a:r>
              <a:rPr lang="en" sz="800" dirty="0">
                <a:highlight>
                  <a:srgbClr val="FFFFFF"/>
                </a:highlight>
              </a:rPr>
              <a:t>(03).</a:t>
            </a:r>
            <a:r>
              <a:rPr lang="en" sz="800" dirty="0">
                <a:highlight>
                  <a:srgbClr val="FFFFFF"/>
                </a:highlight>
                <a:uFill>
                  <a:noFill/>
                </a:uFill>
                <a:hlinkClick r:id="rId4"/>
              </a:rPr>
              <a:t> </a:t>
            </a:r>
            <a:r>
              <a:rPr lang="en" sz="800" u="sng" dirty="0">
                <a:solidFill>
                  <a:schemeClr val="hlink"/>
                </a:solidFill>
                <a:highlight>
                  <a:srgbClr val="FFFFFF"/>
                </a:highlight>
                <a:hlinkClick r:id="rId4"/>
              </a:rPr>
              <a:t>https://doi.org/10.1017/s135561770410307x</a:t>
            </a:r>
            <a:endParaRPr sz="800" u="sng" dirty="0">
              <a:solidFill>
                <a:schemeClr val="hlink"/>
              </a:solidFill>
              <a:highlight>
                <a:srgbClr val="FFFFFF"/>
              </a:highlight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highlight>
                  <a:srgbClr val="FFFFFF"/>
                </a:highlight>
              </a:rPr>
              <a:t>Brickenkamp, R., &amp; Zillmer, E. (1998) </a:t>
            </a:r>
            <a:r>
              <a:rPr lang="en" sz="800" i="1" dirty="0">
                <a:highlight>
                  <a:srgbClr val="FFFFFF"/>
                </a:highlight>
              </a:rPr>
              <a:t>The d2 Test of Attention</a:t>
            </a:r>
            <a:r>
              <a:rPr lang="en" sz="800" dirty="0">
                <a:highlight>
                  <a:srgbClr val="FFFFFF"/>
                </a:highlight>
              </a:rPr>
              <a:t>. Hogrefe and Huber.</a:t>
            </a:r>
            <a:r>
              <a:rPr lang="en" sz="800" dirty="0">
                <a:highlight>
                  <a:srgbClr val="FFFFFF"/>
                </a:highlight>
                <a:uFill>
                  <a:noFill/>
                </a:uFill>
                <a:hlinkClick r:id="rId5"/>
              </a:rPr>
              <a:t> </a:t>
            </a:r>
            <a:r>
              <a:rPr lang="en" sz="800" u="sng" dirty="0">
                <a:solidFill>
                  <a:schemeClr val="hlink"/>
                </a:solidFill>
                <a:highlight>
                  <a:srgbClr val="FFFFFF"/>
                </a:highlight>
                <a:hlinkClick r:id="rId5"/>
              </a:rPr>
              <a:t>https://doi.org/10.1037/t03299-000</a:t>
            </a:r>
            <a:endParaRPr sz="800" u="sng" dirty="0">
              <a:solidFill>
                <a:schemeClr val="hlink"/>
              </a:solidFill>
              <a:highlight>
                <a:srgbClr val="FFFFFF"/>
              </a:highlight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/>
              <a:t>Cao, X., Guo, X., Vogel, D., &amp; Zhang, X.. (2016). Exploring the influence of social media on employee work performance. </a:t>
            </a:r>
            <a:r>
              <a:rPr lang="en" sz="800" i="1" dirty="0"/>
              <a:t>Internet Research</a:t>
            </a:r>
            <a:r>
              <a:rPr lang="en" sz="800" dirty="0"/>
              <a:t>, </a:t>
            </a:r>
            <a:r>
              <a:rPr lang="en" sz="800" i="1" dirty="0"/>
              <a:t>26</a:t>
            </a:r>
            <a:r>
              <a:rPr lang="en" sz="800" dirty="0"/>
              <a:t>(2), 529–545.</a:t>
            </a:r>
            <a:r>
              <a:rPr lang="en" sz="800" dirty="0">
                <a:uFill>
                  <a:noFill/>
                </a:uFill>
                <a:hlinkClick r:id="rId6"/>
              </a:rPr>
              <a:t> </a:t>
            </a:r>
            <a:r>
              <a:rPr lang="en" sz="800" u="sng" dirty="0">
                <a:solidFill>
                  <a:schemeClr val="hlink"/>
                </a:solidFill>
                <a:hlinkClick r:id="rId6"/>
              </a:rPr>
              <a:t>https://doi.org/10.1108/intr-11-2014-0299</a:t>
            </a:r>
            <a:endParaRPr sz="800" u="sng" dirty="0">
              <a:solidFill>
                <a:schemeClr val="hlink"/>
              </a:solidFill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/>
              <a:t>Field, A., Miles, J., &amp; Field, Z. (2012). </a:t>
            </a:r>
            <a:r>
              <a:rPr lang="en" sz="800" i="1" dirty="0"/>
              <a:t>Discovering Statistics Using R </a:t>
            </a:r>
            <a:r>
              <a:rPr lang="en" sz="800" dirty="0"/>
              <a:t>(pp. 696-748)</a:t>
            </a:r>
            <a:r>
              <a:rPr lang="en" sz="800" i="1" dirty="0"/>
              <a:t>. </a:t>
            </a:r>
            <a:r>
              <a:rPr lang="en" sz="800" dirty="0"/>
              <a:t>SAGE Publications Ltd.</a:t>
            </a:r>
            <a:endParaRPr sz="800" dirty="0"/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/>
              <a:t>Firth, J., Torous, J., Stubbs, B., Firth, J. A., Steiner, G. Z., Smith, L., Alvarez</a:t>
            </a:r>
            <a:r>
              <a:rPr lang="en" sz="800" dirty="0">
                <a:latin typeface="Times New Roman"/>
                <a:ea typeface="Times New Roman"/>
                <a:cs typeface="Times New Roman"/>
                <a:sym typeface="Times New Roman"/>
              </a:rPr>
              <a:t>‐</a:t>
            </a:r>
            <a:r>
              <a:rPr lang="en" sz="800" dirty="0"/>
              <a:t>Jimenez, M., Gleeson, J., Vancampfort, D., Armitage, C. J., &amp; Sarris, J.. (2019). The “online brain”: how the Internet may be changing our cognition. </a:t>
            </a:r>
            <a:r>
              <a:rPr lang="en" sz="800" i="1" dirty="0"/>
              <a:t>World Psychiatry</a:t>
            </a:r>
            <a:r>
              <a:rPr lang="en" sz="800" dirty="0"/>
              <a:t>, </a:t>
            </a:r>
            <a:r>
              <a:rPr lang="en" sz="800" i="1" dirty="0"/>
              <a:t>18</a:t>
            </a:r>
            <a:r>
              <a:rPr lang="en" sz="800" dirty="0"/>
              <a:t>(2), 119–129.</a:t>
            </a:r>
            <a:r>
              <a:rPr lang="en" sz="800" dirty="0">
                <a:uFill>
                  <a:noFill/>
                </a:uFill>
                <a:hlinkClick r:id="rId7"/>
              </a:rPr>
              <a:t> </a:t>
            </a:r>
            <a:r>
              <a:rPr lang="en" sz="800" u="sng" dirty="0">
                <a:solidFill>
                  <a:schemeClr val="hlink"/>
                </a:solidFill>
                <a:hlinkClick r:id="rId7"/>
              </a:rPr>
              <a:t>https://doi.org/10.1002/wps.20617</a:t>
            </a:r>
            <a:endParaRPr sz="800" u="sng" dirty="0">
              <a:solidFill>
                <a:schemeClr val="hlink"/>
              </a:solidFill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/>
              <a:t>Gabay, S., &amp; Henik, A.. (2008). The effects of expectancy on inhibition of return. </a:t>
            </a:r>
            <a:r>
              <a:rPr lang="en" sz="800" i="1" dirty="0"/>
              <a:t>Cognition</a:t>
            </a:r>
            <a:r>
              <a:rPr lang="en" sz="800" dirty="0"/>
              <a:t>, </a:t>
            </a:r>
            <a:r>
              <a:rPr lang="en" sz="800" i="1" dirty="0"/>
              <a:t>106</a:t>
            </a:r>
            <a:r>
              <a:rPr lang="en" sz="800" dirty="0"/>
              <a:t>(3), 1478–1486.</a:t>
            </a:r>
            <a:r>
              <a:rPr lang="en" sz="800" dirty="0">
                <a:uFill>
                  <a:noFill/>
                </a:uFill>
                <a:hlinkClick r:id="rId8"/>
              </a:rPr>
              <a:t> </a:t>
            </a:r>
            <a:r>
              <a:rPr lang="en" sz="800" u="sng" dirty="0">
                <a:solidFill>
                  <a:schemeClr val="hlink"/>
                </a:solidFill>
                <a:hlinkClick r:id="rId8"/>
              </a:rPr>
              <a:t>https://doi.org/10.1016/j.cognition.2007.05.007</a:t>
            </a:r>
            <a:endParaRPr sz="800" u="sng" dirty="0">
              <a:solidFill>
                <a:schemeClr val="hlink"/>
              </a:solidFill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/>
              <a:t>Hayward, D. A., &amp; Ristic, J.. (2013). Measuring attention using the Posner cuing paradigm: the role of across and within trial target probabilities. </a:t>
            </a:r>
            <a:r>
              <a:rPr lang="en" sz="800" i="1" dirty="0"/>
              <a:t>Frontiers in Human Neuroscience</a:t>
            </a:r>
            <a:r>
              <a:rPr lang="en" sz="800" dirty="0"/>
              <a:t>, </a:t>
            </a:r>
            <a:r>
              <a:rPr lang="en" sz="800" i="1" dirty="0"/>
              <a:t>7</a:t>
            </a:r>
            <a:r>
              <a:rPr lang="en" sz="800" dirty="0"/>
              <a:t>.</a:t>
            </a:r>
            <a:r>
              <a:rPr lang="en" sz="800" dirty="0">
                <a:uFill>
                  <a:noFill/>
                </a:uFill>
                <a:hlinkClick r:id="rId9"/>
              </a:rPr>
              <a:t> </a:t>
            </a:r>
            <a:r>
              <a:rPr lang="en" sz="800" u="sng" dirty="0">
                <a:solidFill>
                  <a:schemeClr val="hlink"/>
                </a:solidFill>
                <a:hlinkClick r:id="rId9"/>
              </a:rPr>
              <a:t>https://doi.org/10.3389/fnhum.2013.00205</a:t>
            </a:r>
            <a:endParaRPr sz="800" u="sng" dirty="0">
              <a:solidFill>
                <a:schemeClr val="hlink"/>
              </a:solidFill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highlight>
                  <a:srgbClr val="FFFFFF"/>
                </a:highlight>
              </a:rPr>
              <a:t>Hedge, C., Powell, G., &amp; Sumner, P.. (2018). The reliability paradox: Why robust cognitive tasks do not produce reliable individual differences. </a:t>
            </a:r>
            <a:r>
              <a:rPr lang="en" sz="800" i="1" dirty="0"/>
              <a:t>Behavior Research Methods</a:t>
            </a:r>
            <a:r>
              <a:rPr lang="en" sz="800" dirty="0">
                <a:highlight>
                  <a:srgbClr val="FFFFFF"/>
                </a:highlight>
              </a:rPr>
              <a:t>, </a:t>
            </a:r>
            <a:r>
              <a:rPr lang="en" sz="800" i="1" dirty="0"/>
              <a:t>50</a:t>
            </a:r>
            <a:r>
              <a:rPr lang="en" sz="800" dirty="0">
                <a:highlight>
                  <a:srgbClr val="FFFFFF"/>
                </a:highlight>
              </a:rPr>
              <a:t>(3), 1166–1186.</a:t>
            </a:r>
            <a:r>
              <a:rPr lang="en" sz="800" dirty="0">
                <a:highlight>
                  <a:srgbClr val="FFFFFF"/>
                </a:highlight>
                <a:uFill>
                  <a:noFill/>
                </a:uFill>
                <a:hlinkClick r:id="rId10"/>
              </a:rPr>
              <a:t> </a:t>
            </a:r>
            <a:r>
              <a:rPr lang="en" sz="800" u="sng" dirty="0">
                <a:solidFill>
                  <a:schemeClr val="hlink"/>
                </a:solidFill>
                <a:highlight>
                  <a:srgbClr val="FFFFFF"/>
                </a:highlight>
                <a:hlinkClick r:id="rId10"/>
              </a:rPr>
              <a:t>https://doi.org/10.3758/s13428-017-0935-1</a:t>
            </a:r>
            <a:endParaRPr sz="800" u="sng" dirty="0">
              <a:solidFill>
                <a:schemeClr val="hlink"/>
              </a:solidFill>
              <a:highlight>
                <a:srgbClr val="FFFFFF"/>
              </a:highlight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/>
              <a:t>Iqbal, M. (2021, March 4). </a:t>
            </a:r>
            <a:r>
              <a:rPr lang="en" sz="800" i="1" dirty="0"/>
              <a:t>TikTok Revenue and Usage Satistics (2021). </a:t>
            </a:r>
            <a:r>
              <a:rPr lang="en" sz="800" dirty="0"/>
              <a:t>Business of Apps.</a:t>
            </a:r>
            <a:r>
              <a:rPr lang="en" sz="800" dirty="0">
                <a:uFill>
                  <a:noFill/>
                </a:uFill>
                <a:hlinkClick r:id="rId11"/>
              </a:rPr>
              <a:t> </a:t>
            </a:r>
            <a:r>
              <a:rPr lang="en" sz="800" u="sng" dirty="0">
                <a:solidFill>
                  <a:schemeClr val="hlink"/>
                </a:solidFill>
                <a:hlinkClick r:id="rId11"/>
              </a:rPr>
              <a:t>https://www.businessofapps.com/data/tik-tok-statistics/</a:t>
            </a:r>
            <a:endParaRPr sz="800" u="sng" dirty="0">
              <a:solidFill>
                <a:schemeClr val="hlink"/>
              </a:solidFill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/>
              <a:t>Iqbal, M. (2020, November 17). </a:t>
            </a:r>
            <a:r>
              <a:rPr lang="en" sz="800" i="1" dirty="0"/>
              <a:t>YouTube Revenue Usage Statistics (2020)</a:t>
            </a:r>
            <a:r>
              <a:rPr lang="en" sz="800" dirty="0"/>
              <a:t>. Business of Apps.</a:t>
            </a:r>
            <a:r>
              <a:rPr lang="en" sz="800" dirty="0">
                <a:uFill>
                  <a:noFill/>
                </a:uFill>
                <a:hlinkClick r:id="rId12"/>
              </a:rPr>
              <a:t> </a:t>
            </a:r>
            <a:r>
              <a:rPr lang="en" sz="800" u="sng" dirty="0">
                <a:solidFill>
                  <a:schemeClr val="hlink"/>
                </a:solidFill>
                <a:hlinkClick r:id="rId12"/>
              </a:rPr>
              <a:t>https://www.businessofapps.com/data/youtube-statistics/</a:t>
            </a:r>
            <a:endParaRPr sz="800" u="sng" dirty="0">
              <a:solidFill>
                <a:schemeClr val="hlink"/>
              </a:solidFill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/>
              <a:t>Kirschner, P. A., &amp; Karpinski, A. C.. (2010). Facebook® and academic performance. </a:t>
            </a:r>
            <a:r>
              <a:rPr lang="en" sz="800" i="1" dirty="0"/>
              <a:t>Computers in Human Behavior</a:t>
            </a:r>
            <a:r>
              <a:rPr lang="en" sz="800" dirty="0"/>
              <a:t>, </a:t>
            </a:r>
            <a:r>
              <a:rPr lang="en" sz="800" i="1" dirty="0"/>
              <a:t>26</a:t>
            </a:r>
            <a:r>
              <a:rPr lang="en" sz="800" dirty="0"/>
              <a:t>(6), 1237–1245. https://doi.org/10.1016/j.chb.2010.03.024</a:t>
            </a:r>
            <a:endParaRPr sz="800" dirty="0"/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/>
              <a:t>Lau, W. W. F.. (2017). Effects of social media usage and social media multitasking on the academic performance of university students. </a:t>
            </a:r>
            <a:r>
              <a:rPr lang="en" sz="800" i="1" dirty="0"/>
              <a:t>Computers in Human Behavior</a:t>
            </a:r>
            <a:r>
              <a:rPr lang="en" sz="800" dirty="0"/>
              <a:t>, </a:t>
            </a:r>
            <a:r>
              <a:rPr lang="en" sz="800" i="1" dirty="0"/>
              <a:t>68</a:t>
            </a:r>
            <a:r>
              <a:rPr lang="en" sz="800" dirty="0"/>
              <a:t>, 286–291.</a:t>
            </a:r>
            <a:r>
              <a:rPr lang="en" sz="800" dirty="0">
                <a:uFill>
                  <a:noFill/>
                </a:uFill>
                <a:hlinkClick r:id="rId13"/>
              </a:rPr>
              <a:t> </a:t>
            </a:r>
            <a:r>
              <a:rPr lang="en" sz="800" u="sng" dirty="0">
                <a:solidFill>
                  <a:schemeClr val="hlink"/>
                </a:solidFill>
                <a:hlinkClick r:id="rId13"/>
              </a:rPr>
              <a:t>https://doi.org/10.1016/j.chb.2016.11.043</a:t>
            </a:r>
            <a:endParaRPr sz="800" u="sng" dirty="0">
              <a:solidFill>
                <a:schemeClr val="hlink"/>
              </a:solidFill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/>
              <a:t>Lubbe, R. H. J. V. D., Vogel, R. O., &amp; Postma, A.. (2005). Different Effects of Exogenous Cues in a Visual Detection and Discrimination Task: Delayed Attention Withdrawal and/or Speeded Motor Inhibition?. </a:t>
            </a:r>
            <a:r>
              <a:rPr lang="en" sz="800" i="1" dirty="0"/>
              <a:t>Journal of Cognitive Neuroscience</a:t>
            </a:r>
            <a:r>
              <a:rPr lang="en" sz="800" dirty="0"/>
              <a:t>, </a:t>
            </a:r>
            <a:r>
              <a:rPr lang="en" sz="800" i="1" dirty="0"/>
              <a:t>17</a:t>
            </a:r>
            <a:r>
              <a:rPr lang="en" sz="800" dirty="0"/>
              <a:t>(12), 1829–1840.</a:t>
            </a:r>
            <a:r>
              <a:rPr lang="en" sz="800" dirty="0">
                <a:uFill>
                  <a:noFill/>
                </a:uFill>
                <a:hlinkClick r:id="rId14"/>
              </a:rPr>
              <a:t> </a:t>
            </a:r>
            <a:r>
              <a:rPr lang="en" sz="800" u="sng" dirty="0">
                <a:solidFill>
                  <a:schemeClr val="hlink"/>
                </a:solidFill>
                <a:hlinkClick r:id="rId14"/>
              </a:rPr>
              <a:t>https://doi.org/10.1162/089892905775008634</a:t>
            </a:r>
            <a:endParaRPr sz="800" u="sng" dirty="0">
              <a:solidFill>
                <a:schemeClr val="hlink"/>
              </a:solidFill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/>
              <a:t>Meyers, L.S., Gamst, G., &amp; Guarino, A. (2016).</a:t>
            </a:r>
            <a:endParaRPr sz="800" dirty="0"/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/>
              <a:t>Ophir, E., Nass, C., &amp; Wagner, A. D.. (2009). Cognitive control in media multitaskers. </a:t>
            </a:r>
            <a:r>
              <a:rPr lang="en" sz="800" i="1" dirty="0"/>
              <a:t>Proceedings of the National Academy of Sciences</a:t>
            </a:r>
            <a:r>
              <a:rPr lang="en" sz="800" dirty="0"/>
              <a:t>, </a:t>
            </a:r>
            <a:r>
              <a:rPr lang="en" sz="800" i="1" dirty="0"/>
              <a:t>106</a:t>
            </a:r>
            <a:r>
              <a:rPr lang="en" sz="800" dirty="0"/>
              <a:t>(37), 15583–15587. https://doi.org/10.1073/pnas.0903620106</a:t>
            </a:r>
            <a:endParaRPr sz="800" dirty="0"/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 u="sng" dirty="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8"/>
          <p:cNvSpPr txBox="1"/>
          <p:nvPr/>
        </p:nvSpPr>
        <p:spPr>
          <a:xfrm>
            <a:off x="0" y="0"/>
            <a:ext cx="9090600" cy="437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Peelen, M. V., Heslenfeld, D. J., &amp; Theeuwes, J.. (2004). Endogenous and exogenous attention shifts are mediated by the same large-scale neural network. </a:t>
            </a:r>
            <a:r>
              <a:rPr lang="en" sz="800" i="1"/>
              <a:t>Neuroimage</a:t>
            </a:r>
            <a:r>
              <a:rPr lang="en" sz="800"/>
              <a:t>, </a:t>
            </a:r>
            <a:r>
              <a:rPr lang="en" sz="800" i="1"/>
              <a:t>22</a:t>
            </a:r>
            <a:r>
              <a:rPr lang="en" sz="800"/>
              <a:t>(2), 822–830. https://doi.org/10.1016/j.neuroimage.2004.01.044</a:t>
            </a:r>
            <a:endParaRPr sz="800"/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Perrin, A., &amp; Anderson, M. (2019, April 10). </a:t>
            </a:r>
            <a:r>
              <a:rPr lang="en" sz="800" i="1"/>
              <a:t>Share of U.S. adults using social media, including Facebook, is mostly unchanged since 2018. </a:t>
            </a:r>
            <a:r>
              <a:rPr lang="en" sz="800"/>
              <a:t>Pew Research Center.</a:t>
            </a:r>
            <a:r>
              <a:rPr lang="en" sz="800">
                <a:uFill>
                  <a:noFill/>
                </a:uFill>
                <a:hlinkClick r:id="rId3"/>
              </a:rPr>
              <a:t> </a:t>
            </a:r>
            <a:r>
              <a:rPr lang="en" sz="8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https://www.pewresearch.org/fact-tank/2019/04/10/share-of-u-s-adults-using-social-media-including-facebook-is-mostly-unchanged-since-2018/</a:t>
            </a:r>
            <a:endParaRPr sz="800" u="sng">
              <a:solidFill>
                <a:schemeClr val="accent5"/>
              </a:solidFill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Posner, M. I.. (1980). Orienting of Attention. </a:t>
            </a:r>
            <a:r>
              <a:rPr lang="en" sz="800" i="1"/>
              <a:t>Quarterly Journal of Experimental Psychology</a:t>
            </a:r>
            <a:r>
              <a:rPr lang="en" sz="800"/>
              <a:t>, </a:t>
            </a:r>
            <a:r>
              <a:rPr lang="en" sz="800" i="1"/>
              <a:t>32</a:t>
            </a:r>
            <a:r>
              <a:rPr lang="en" sz="800"/>
              <a:t>(1), 3–25.</a:t>
            </a:r>
            <a:r>
              <a:rPr lang="en" sz="800">
                <a:uFill>
                  <a:noFill/>
                </a:uFill>
                <a:hlinkClick r:id="rId4"/>
              </a:rPr>
              <a:t> </a:t>
            </a:r>
            <a:r>
              <a:rPr lang="en" sz="8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https://doi.org/10.1080/00335558008248231</a:t>
            </a:r>
            <a:endParaRPr sz="800" u="sng">
              <a:solidFill>
                <a:schemeClr val="accent5"/>
              </a:solidFill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Ravizza, S. M., Hambrick, D. Z., &amp; Fenn, K. M.. (2014). Non-academic internet use in the classroom is negatively related to classroom learning regardless of intellectual ability. </a:t>
            </a:r>
            <a:r>
              <a:rPr lang="en" sz="800" i="1"/>
              <a:t>Computers &amp; Education</a:t>
            </a:r>
            <a:r>
              <a:rPr lang="en" sz="800"/>
              <a:t>, </a:t>
            </a:r>
            <a:r>
              <a:rPr lang="en" sz="800" i="1"/>
              <a:t>78</a:t>
            </a:r>
            <a:r>
              <a:rPr lang="en" sz="800"/>
              <a:t>, 109–114.</a:t>
            </a:r>
            <a:r>
              <a:rPr lang="en" sz="800">
                <a:uFill>
                  <a:noFill/>
                </a:uFill>
                <a:hlinkClick r:id="rId5"/>
              </a:rPr>
              <a:t> </a:t>
            </a:r>
            <a:r>
              <a:rPr lang="en" sz="800" u="sng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https://doi.org/10.1016/j.compedu.2014.05.007</a:t>
            </a:r>
            <a:endParaRPr sz="800" u="sng">
              <a:solidFill>
                <a:schemeClr val="accent5"/>
              </a:solidFill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Roberts, J., Yaya, L., &amp; Manolis, C.. (2014). The invisible addiction: Cell-phone activities and addiction among male and female college students. </a:t>
            </a:r>
            <a:r>
              <a:rPr lang="en" sz="800" i="1"/>
              <a:t>Journal of Behavioral Addictions</a:t>
            </a:r>
            <a:r>
              <a:rPr lang="en" sz="800"/>
              <a:t>, </a:t>
            </a:r>
            <a:r>
              <a:rPr lang="en" sz="800" i="1"/>
              <a:t>3</a:t>
            </a:r>
            <a:r>
              <a:rPr lang="en" sz="800"/>
              <a:t>(4), 254–265.</a:t>
            </a:r>
            <a:r>
              <a:rPr lang="en" sz="800">
                <a:uFill>
                  <a:noFill/>
                </a:uFill>
                <a:hlinkClick r:id="rId6"/>
              </a:rPr>
              <a:t> </a:t>
            </a:r>
            <a:r>
              <a:rPr lang="en" sz="800" u="sng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https://doi.org/10.1556/jba.3.2014.015</a:t>
            </a:r>
            <a:endParaRPr sz="800" u="sng">
              <a:solidFill>
                <a:schemeClr val="accent5"/>
              </a:solidFill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Sender, A. and Korzynski, P. (2019), How peers’ updates on social media influence job search. </a:t>
            </a:r>
            <a:r>
              <a:rPr lang="en" sz="800" i="1"/>
              <a:t>Journal of Managerial Psychology</a:t>
            </a:r>
            <a:r>
              <a:rPr lang="en" sz="800"/>
              <a:t>, </a:t>
            </a:r>
            <a:r>
              <a:rPr lang="en" sz="800" i="1"/>
              <a:t>35(1)</a:t>
            </a:r>
            <a:r>
              <a:rPr lang="en" sz="800"/>
              <a:t>, 1-12.</a:t>
            </a:r>
            <a:r>
              <a:rPr lang="en" sz="800">
                <a:uFill>
                  <a:noFill/>
                </a:uFill>
                <a:hlinkClick r:id="rId7"/>
              </a:rPr>
              <a:t> </a:t>
            </a:r>
            <a:r>
              <a:rPr lang="en" sz="800" u="sng">
                <a:solidFill>
                  <a:schemeClr val="accent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https://doi.org/10.1108/JMP-10-2018-0467</a:t>
            </a:r>
            <a:endParaRPr sz="800" u="sng">
              <a:solidFill>
                <a:schemeClr val="accent5"/>
              </a:solidFill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Sherman, L. E., Payton, A. A., Hernandez, L. M., Greenfield, P. M., &amp; Dapretto, M.. (2016). The Power of the Like in Adolescence. </a:t>
            </a:r>
            <a:r>
              <a:rPr lang="en" sz="800" i="1"/>
              <a:t>Psychological Science</a:t>
            </a:r>
            <a:r>
              <a:rPr lang="en" sz="800"/>
              <a:t>, </a:t>
            </a:r>
            <a:r>
              <a:rPr lang="en" sz="800" i="1"/>
              <a:t>27</a:t>
            </a:r>
            <a:r>
              <a:rPr lang="en" sz="800"/>
              <a:t>(7), 1027–1035.</a:t>
            </a:r>
            <a:r>
              <a:rPr lang="en" sz="800">
                <a:uFill>
                  <a:noFill/>
                </a:uFill>
                <a:hlinkClick r:id="rId8"/>
              </a:rPr>
              <a:t> </a:t>
            </a:r>
            <a:r>
              <a:rPr lang="en" sz="800" u="sng">
                <a:solidFill>
                  <a:schemeClr val="accent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https://doi.org/10.1177/0956797616645673</a:t>
            </a:r>
            <a:endParaRPr sz="800" u="sng">
              <a:solidFill>
                <a:schemeClr val="accent5"/>
              </a:solidFill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highlight>
                  <a:srgbClr val="FFFFFF"/>
                </a:highlight>
              </a:rPr>
              <a:t>Sinha, P., Bowers, D., &amp; Woods, A. J.. (2018). </a:t>
            </a:r>
            <a:r>
              <a:rPr lang="en" sz="800" i="1"/>
              <a:t>D2 Test of Attention</a:t>
            </a:r>
            <a:r>
              <a:rPr lang="en" sz="800">
                <a:highlight>
                  <a:srgbClr val="FFFFFF"/>
                </a:highlight>
              </a:rPr>
              <a:t> (pp. 1039–1043).</a:t>
            </a:r>
            <a:r>
              <a:rPr lang="en" sz="800">
                <a:highlight>
                  <a:srgbClr val="FFFFFF"/>
                </a:highlight>
                <a:uFill>
                  <a:noFill/>
                </a:uFill>
                <a:hlinkClick r:id="rId9"/>
              </a:rPr>
              <a:t> </a:t>
            </a:r>
            <a:r>
              <a:rPr lang="en" sz="800" u="sng">
                <a:solidFill>
                  <a:schemeClr val="accent5"/>
                </a:solidFill>
                <a:highlight>
                  <a:srgbClr val="FFFFFF"/>
                </a:highlight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https://doi.org/10.1007/978-3-319-57111-9_9087</a:t>
            </a:r>
            <a:endParaRPr sz="800" u="sng">
              <a:solidFill>
                <a:schemeClr val="accent5"/>
              </a:solidFill>
              <a:highlight>
                <a:srgbClr val="FFFFFF"/>
              </a:highlight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Tankovska, H. (2021, 26 Jan.) </a:t>
            </a:r>
            <a:r>
              <a:rPr lang="en" sz="800" i="1"/>
              <a:t>Average YouTube video length 2018, by category</a:t>
            </a:r>
            <a:r>
              <a:rPr lang="en" sz="800"/>
              <a:t>. Statista. https://www.statista.com/statistics/1026923/youtube-video-category-average-length/</a:t>
            </a:r>
            <a:endParaRPr sz="800"/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Tipper, C., &amp; Kingstone, A.. (2005). Is inhibition of return a reflexive effect?. </a:t>
            </a:r>
            <a:r>
              <a:rPr lang="en" sz="800" i="1"/>
              <a:t>Cognition</a:t>
            </a:r>
            <a:r>
              <a:rPr lang="en" sz="800"/>
              <a:t>, </a:t>
            </a:r>
            <a:r>
              <a:rPr lang="en" sz="800" i="1"/>
              <a:t>97</a:t>
            </a:r>
            <a:r>
              <a:rPr lang="en" sz="800"/>
              <a:t>(3), B55–B62.</a:t>
            </a:r>
            <a:r>
              <a:rPr lang="en" sz="800">
                <a:uFill>
                  <a:noFill/>
                </a:uFill>
                <a:hlinkClick r:id="rId10"/>
              </a:rPr>
              <a:t> </a:t>
            </a:r>
            <a:r>
              <a:rPr lang="en" sz="800" u="sng">
                <a:solidFill>
                  <a:schemeClr val="accent5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https://doi.org/10.1016/j.cognition.2005.02.003</a:t>
            </a:r>
            <a:endParaRPr sz="800" u="sng">
              <a:solidFill>
                <a:schemeClr val="accent5"/>
              </a:solidFill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Vraga, E. K., Bode, L., Smithson, A.-B., &amp; Troller-Renfree, S.. (2019). Accidentally Attentive:Comparing visual, close-ended, and open-ended measures of attention on social media. </a:t>
            </a:r>
            <a:r>
              <a:rPr lang="en" sz="800" i="1"/>
              <a:t>Computers in Human Behavior</a:t>
            </a:r>
            <a:r>
              <a:rPr lang="en" sz="800"/>
              <a:t>, </a:t>
            </a:r>
            <a:r>
              <a:rPr lang="en" sz="800" i="1"/>
              <a:t>99</a:t>
            </a:r>
            <a:r>
              <a:rPr lang="en" sz="800"/>
              <a:t>, 235–244.</a:t>
            </a:r>
            <a:r>
              <a:rPr lang="en" sz="800">
                <a:uFill>
                  <a:noFill/>
                </a:uFill>
                <a:hlinkClick r:id="rId11"/>
              </a:rPr>
              <a:t> </a:t>
            </a:r>
            <a:r>
              <a:rPr lang="en" sz="800" u="sng">
                <a:solidFill>
                  <a:schemeClr val="accent5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https://doi.org/10.1016/j.chb.2019.05.017</a:t>
            </a:r>
            <a:endParaRPr sz="800" u="sng">
              <a:solidFill>
                <a:schemeClr val="accent5"/>
              </a:solidFill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Vraga, E., Bode, L., &amp; Troller-Renfree, S.. (2016). Beyond Self-Reports: Using Eye Tracking to Measure Topic and Style Differences in Attention to Social Media Content. </a:t>
            </a:r>
            <a:r>
              <a:rPr lang="en" sz="800" i="1"/>
              <a:t>Communication Methods and Measures</a:t>
            </a:r>
            <a:r>
              <a:rPr lang="en" sz="800"/>
              <a:t>, </a:t>
            </a:r>
            <a:r>
              <a:rPr lang="en" sz="800" i="1"/>
              <a:t>10</a:t>
            </a:r>
            <a:r>
              <a:rPr lang="en" sz="800"/>
              <a:t>(2-3), 149–164.</a:t>
            </a:r>
            <a:r>
              <a:rPr lang="en" sz="800">
                <a:uFill>
                  <a:noFill/>
                </a:uFill>
                <a:hlinkClick r:id="rId12"/>
              </a:rPr>
              <a:t> </a:t>
            </a:r>
            <a:r>
              <a:rPr lang="en" sz="800" u="sng">
                <a:solidFill>
                  <a:schemeClr val="accent5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https://doi.org/10.1080/19312458.2016.1150443</a:t>
            </a:r>
            <a:endParaRPr sz="800" u="sng">
              <a:solidFill>
                <a:schemeClr val="accent5"/>
              </a:solidFill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Wilder, M. H., Mozer, M. C., &amp; Wickens, C. D. (2009) </a:t>
            </a:r>
            <a:r>
              <a:rPr lang="en" sz="800" i="1"/>
              <a:t>A Unified Theory of Attentional Control</a:t>
            </a:r>
            <a:r>
              <a:rPr lang="en" sz="800"/>
              <a:t>. Research Gate.</a:t>
            </a:r>
            <a:r>
              <a:rPr lang="en" sz="800">
                <a:uFill>
                  <a:noFill/>
                </a:uFill>
                <a:hlinkClick r:id="rId13"/>
              </a:rPr>
              <a:t> </a:t>
            </a:r>
            <a:r>
              <a:rPr lang="en" sz="800" u="sng">
                <a:solidFill>
                  <a:schemeClr val="accent5"/>
                </a:solidFill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https://www.researchgate.net/publication/242484353_A_Unied_Theory_of_Attentional_Control</a:t>
            </a:r>
            <a:endParaRPr sz="800" u="sng">
              <a:solidFill>
                <a:schemeClr val="accent5"/>
              </a:solidFill>
            </a:endParaRPr>
          </a:p>
          <a:p>
            <a:pPr marL="9144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Yoo, W., Yang, J., &amp; Cho, E.. (2016). How social media influence college students’ smoking attitudes and intentions. </a:t>
            </a:r>
            <a:r>
              <a:rPr lang="en" sz="800" i="1"/>
              <a:t>Computers in Human Behavior</a:t>
            </a:r>
            <a:r>
              <a:rPr lang="en" sz="800"/>
              <a:t>, </a:t>
            </a:r>
            <a:r>
              <a:rPr lang="en" sz="800" i="1"/>
              <a:t>64</a:t>
            </a:r>
            <a:r>
              <a:rPr lang="en" sz="800"/>
              <a:t>, 173–182.</a:t>
            </a:r>
            <a:r>
              <a:rPr lang="en" sz="800">
                <a:uFill>
                  <a:noFill/>
                </a:uFill>
                <a:hlinkClick r:id="rId14"/>
              </a:rPr>
              <a:t> </a:t>
            </a:r>
            <a:r>
              <a:rPr lang="en" sz="800" u="sng">
                <a:solidFill>
                  <a:schemeClr val="accent5"/>
                </a:solidFill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https://doi.org/10.1016/j.chb.2016.06.061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9"/>
          <p:cNvSpPr txBox="1">
            <a:spLocks noGrp="1"/>
          </p:cNvSpPr>
          <p:nvPr>
            <p:ph type="title"/>
          </p:nvPr>
        </p:nvSpPr>
        <p:spPr>
          <a:xfrm>
            <a:off x="311700" y="2107800"/>
            <a:ext cx="8520600" cy="927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Leading questions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Theoretical framework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Dependent variable (DV) Measures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Experimental procedure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 analysis &amp; interpretations (simulated data)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Design improvements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Leading Questions</a:t>
            </a:r>
            <a:endParaRPr/>
          </a:p>
        </p:txBody>
      </p:sp>
      <p:sp>
        <p:nvSpPr>
          <p:cNvPr id="75" name="Google Shape;75;p15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the varying forms of video content influence our attention span?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Does the viewing of shorter video content influence our attention in a manner significantly different from longer content?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 of Attention</a:t>
            </a:r>
            <a:endParaRPr/>
          </a:p>
        </p:txBody>
      </p:sp>
      <p:sp>
        <p:nvSpPr>
          <p:cNvPr id="81" name="Google Shape;81;p16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9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/>
              <a:t>Ta</a:t>
            </a:r>
            <a:r>
              <a:rPr lang="en" sz="1600"/>
              <a:t>sk-specific and </a:t>
            </a:r>
            <a:r>
              <a:rPr lang="en" sz="1600" b="1"/>
              <a:t>S</a:t>
            </a:r>
            <a:r>
              <a:rPr lang="en" sz="1600"/>
              <a:t>patial-scale </a:t>
            </a:r>
            <a:r>
              <a:rPr lang="en" sz="1600" b="1"/>
              <a:t>C</a:t>
            </a:r>
            <a:r>
              <a:rPr lang="en" sz="1600"/>
              <a:t>ontrol, </a:t>
            </a:r>
            <a:r>
              <a:rPr lang="en" sz="1600" b="1"/>
              <a:t>TASC </a:t>
            </a:r>
            <a:r>
              <a:rPr lang="en" sz="1600"/>
              <a:t>(Wilder et al., 2019)</a:t>
            </a:r>
            <a:endParaRPr sz="1600"/>
          </a:p>
          <a:p>
            <a:pPr marL="45720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Shared mechanism between exogenous &amp; endogenous</a:t>
            </a:r>
            <a:endParaRPr sz="1500"/>
          </a:p>
          <a:p>
            <a:pPr marL="914400" lvl="1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Dependent on two dimensions: task specificity and spatial scale</a:t>
            </a:r>
            <a:endParaRPr sz="1500"/>
          </a:p>
        </p:txBody>
      </p:sp>
      <p:pic>
        <p:nvPicPr>
          <p:cNvPr id="82" name="Google Shape;82;p16"/>
          <p:cNvPicPr preferRelativeResize="0"/>
          <p:nvPr/>
        </p:nvPicPr>
        <p:blipFill rotWithShape="1">
          <a:blip r:embed="rId3">
            <a:alphaModFix/>
          </a:blip>
          <a:srcRect l="28744" t="26811" r="36493" b="25514"/>
          <a:stretch/>
        </p:blipFill>
        <p:spPr>
          <a:xfrm>
            <a:off x="512325" y="2571750"/>
            <a:ext cx="3260400" cy="251525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 txBox="1"/>
          <p:nvPr/>
        </p:nvSpPr>
        <p:spPr>
          <a:xfrm>
            <a:off x="4290300" y="2571750"/>
            <a:ext cx="4380900" cy="21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Experimental focus: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Featured-based endogenous attention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Source Code Pro"/>
              <a:buChar char="●"/>
            </a:pP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Voluntary, searching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Source Code Pro"/>
              <a:buChar char="●"/>
            </a:pP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d2 Test of Attention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Exogenous attention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Source Code Pro"/>
              <a:buChar char="●"/>
            </a:pP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Reflexive, unspecified goal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Source Code Pro"/>
              <a:buChar char="●"/>
            </a:pP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Posner Paradigm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84" name="Google Shape;84;p16"/>
          <p:cNvSpPr txBox="1"/>
          <p:nvPr/>
        </p:nvSpPr>
        <p:spPr>
          <a:xfrm>
            <a:off x="986975" y="2581663"/>
            <a:ext cx="25602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latin typeface="Source Code Pro"/>
                <a:ea typeface="Source Code Pro"/>
                <a:cs typeface="Source Code Pro"/>
                <a:sym typeface="Source Code Pro"/>
              </a:rPr>
              <a:t>e.g.,  search for a specific object</a:t>
            </a:r>
            <a:endParaRPr sz="7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986975" y="4349825"/>
            <a:ext cx="28791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latin typeface="Source Code Pro"/>
                <a:ea typeface="Source Code Pro"/>
                <a:cs typeface="Source Code Pro"/>
                <a:sym typeface="Source Code Pro"/>
              </a:rPr>
              <a:t>e.g., exploration in absence of specified goal</a:t>
            </a:r>
            <a:endParaRPr sz="7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7"/>
          <p:cNvPicPr preferRelativeResize="0"/>
          <p:nvPr/>
        </p:nvPicPr>
        <p:blipFill rotWithShape="1">
          <a:blip r:embed="rId3">
            <a:alphaModFix/>
          </a:blip>
          <a:srcRect l="3046" t="7033" r="3773" b="6138"/>
          <a:stretch/>
        </p:blipFill>
        <p:spPr>
          <a:xfrm>
            <a:off x="4344838" y="2509537"/>
            <a:ext cx="4629675" cy="231572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7"/>
          <p:cNvSpPr/>
          <p:nvPr/>
        </p:nvSpPr>
        <p:spPr>
          <a:xfrm>
            <a:off x="4344888" y="2227225"/>
            <a:ext cx="4629600" cy="25980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7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DV: Operationalizing Endogenous Attention</a:t>
            </a:r>
            <a:endParaRPr/>
          </a:p>
        </p:txBody>
      </p:sp>
      <p:sp>
        <p:nvSpPr>
          <p:cNvPr id="93" name="Google Shape;93;p17"/>
          <p:cNvSpPr txBox="1">
            <a:spLocks noGrp="1"/>
          </p:cNvSpPr>
          <p:nvPr>
            <p:ph type="body" idx="1"/>
          </p:nvPr>
        </p:nvSpPr>
        <p:spPr>
          <a:xfrm>
            <a:off x="275475" y="1295725"/>
            <a:ext cx="57981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d2 Test of Attention (Sinha et al., 2018)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 cancellation test</a:t>
            </a:r>
            <a:endParaRPr sz="1600"/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Similar stimuli presented at the same time</a:t>
            </a:r>
            <a:endParaRPr/>
          </a:p>
          <a:p>
            <a:pPr marL="91440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14 back-to-back trials</a:t>
            </a:r>
            <a:endParaRPr/>
          </a:p>
        </p:txBody>
      </p:sp>
      <p:sp>
        <p:nvSpPr>
          <p:cNvPr id="94" name="Google Shape;94;p17"/>
          <p:cNvSpPr txBox="1"/>
          <p:nvPr/>
        </p:nvSpPr>
        <p:spPr>
          <a:xfrm>
            <a:off x="169150" y="2227275"/>
            <a:ext cx="4175700" cy="26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(a) Eliminate every target character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Source Code Pro"/>
                <a:ea typeface="Source Code Pro"/>
                <a:cs typeface="Source Code Pro"/>
                <a:sym typeface="Source Code Pro"/>
              </a:rPr>
              <a:t>“d” + two dashes either above or below</a:t>
            </a:r>
            <a:endParaRPr sz="11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(b) Ignore non-target characters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Participants scored based on error rate as a percentage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pic>
        <p:nvPicPr>
          <p:cNvPr id="95" name="Google Shape;95;p17" descr="&lt;math xmlns=&quot;http://www.w3.org/1998/Math/MathML&quot;&gt;&lt;mfenced&gt;&lt;mfrac&gt;&lt;mrow&gt;&lt;mi&gt;T&lt;/mi&gt;&lt;mi&gt;o&lt;/mi&gt;&lt;mi&gt;t&lt;/mi&gt;&lt;mi&gt;a&lt;/mi&gt;&lt;mi&gt;l&lt;/mi&gt;&lt;mo&gt;&amp;#xA0;&lt;/mo&gt;&lt;mi&gt;n&lt;/mi&gt;&lt;mi&gt;u&lt;/mi&gt;&lt;mi&gt;m&lt;/mi&gt;&lt;mi&gt;b&lt;/mi&gt;&lt;mi&gt;e&lt;/mi&gt;&lt;mi&gt;r&lt;/mi&gt;&lt;mo&gt;&amp;#xA0;&lt;/mo&gt;&lt;mi&gt;o&lt;/mi&gt;&lt;mi&gt;f&lt;/mi&gt;&lt;mo&gt;&amp;#xA0;&lt;/mo&gt;&lt;mi&gt;e&lt;/mi&gt;&lt;mi&gt;r&lt;/mi&gt;&lt;mi&gt;r&lt;/mi&gt;&lt;mi&gt;o&lt;/mi&gt;&lt;mi&gt;r&lt;/mi&gt;&lt;mi&gt;s&lt;/mi&gt;&lt;/mrow&gt;&lt;mrow&gt;&lt;mi&gt;T&lt;/mi&gt;&lt;mi&gt;o&lt;/mi&gt;&lt;mi&gt;t&lt;/mi&gt;&lt;mi&gt;a&lt;/mi&gt;&lt;mi&gt;l&lt;/mi&gt;&lt;mo&gt;&amp;#xA0;&lt;/mo&gt;&lt;mi&gt;n&lt;/mi&gt;&lt;mi&gt;u&lt;/mi&gt;&lt;mi&gt;m&lt;/mi&gt;&lt;mi&gt;b&lt;/mi&gt;&lt;mi&gt;e&lt;/mi&gt;&lt;mi&gt;r&lt;/mi&gt;&lt;mo&gt;&amp;#xA0;&lt;/mo&gt;&lt;mi&gt;o&lt;/mi&gt;&lt;mi&gt;f&lt;/mi&gt;&lt;mo&gt;&amp;#xA0;&lt;/mo&gt;&lt;mi&gt;i&lt;/mi&gt;&lt;mi&gt;t&lt;/mi&gt;&lt;mi&gt;e&lt;/mi&gt;&lt;mi&gt;m&lt;/mi&gt;&lt;mi&gt;s&lt;/mi&gt;&lt;mo&gt;&amp;#xA0;&lt;/mo&gt;&lt;mi&gt;p&lt;/mi&gt;&lt;mi&gt;r&lt;/mi&gt;&lt;mi&gt;o&lt;/mi&gt;&lt;mi&gt;c&lt;/mi&gt;&lt;mi&gt;e&lt;/mi&gt;&lt;mi&gt;s&lt;/mi&gt;&lt;mi&gt;s&lt;/mi&gt;&lt;mi&gt;e&lt;/mi&gt;&lt;mi&gt;d&lt;/mi&gt;&lt;/mrow&gt;&lt;/mfrac&gt;&lt;/mfenced&gt;&lt;mo&gt;&amp;#xB7;&lt;/mo&gt;&lt;mn&gt;100&lt;/mn&gt;&lt;mo&gt;=&lt;/mo&gt;&lt;mi&gt;E&lt;/mi&gt;&lt;mi&gt;r&lt;/mi&gt;&lt;mi&gt;r&lt;/mi&gt;&lt;mi&gt;o&lt;/mi&gt;&lt;mi&gt;r&lt;/mi&gt;&lt;mo&gt;&amp;#xA0;&lt;/mo&gt;&lt;mi&gt;R&lt;/mi&gt;&lt;mi&gt;a&lt;/mi&gt;&lt;mi&gt;t&lt;/mi&gt;&lt;mi&gt;e&lt;/mi&gt;&lt;mo&gt;&amp;#xA0;&lt;/mo&gt;&lt;mfenced&gt;&lt;mo&gt;%&lt;/mo&gt;&lt;/mfenced&gt;&lt;/math&gt;" title="open parentheses fraction numerator T o t a l space n u m b e r space o f space e r r o r s over denominator T o t a l space n u m b e r space o f space i t e m s space p r o c e s s e d end fraction close parentheses times 100 equals E r r o r space R a t e space open parentheses percent sign close parentheses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5463" y="4018875"/>
            <a:ext cx="3822026" cy="48227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7"/>
          <p:cNvSpPr txBox="1"/>
          <p:nvPr/>
        </p:nvSpPr>
        <p:spPr>
          <a:xfrm>
            <a:off x="4344850" y="2227275"/>
            <a:ext cx="178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Example: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DV: Operationalizing Exogenous Attention</a:t>
            </a:r>
            <a:endParaRPr/>
          </a:p>
        </p:txBody>
      </p:sp>
      <p:sp>
        <p:nvSpPr>
          <p:cNvPr id="102" name="Google Shape;102;p18"/>
          <p:cNvSpPr txBox="1">
            <a:spLocks noGrp="1"/>
          </p:cNvSpPr>
          <p:nvPr>
            <p:ph type="body" idx="1"/>
          </p:nvPr>
        </p:nvSpPr>
        <p:spPr>
          <a:xfrm>
            <a:off x="457975" y="1255075"/>
            <a:ext cx="5199900" cy="137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 sz="1380"/>
              <a:t>Posner Paradigm (Posner, 1980; Hayward &amp; Ristic, 2013)</a:t>
            </a:r>
            <a:endParaRPr sz="1380"/>
          </a:p>
          <a:p>
            <a:pPr marL="457200" lvl="0" indent="-31623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80"/>
              <a:buChar char="●"/>
            </a:pPr>
            <a:r>
              <a:rPr lang="en" sz="1380"/>
              <a:t>Spatial cueing assessment</a:t>
            </a:r>
            <a:endParaRPr sz="1380"/>
          </a:p>
          <a:p>
            <a:pPr marL="914400" lvl="1" indent="-30448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195"/>
              <a:buChar char="○"/>
            </a:pPr>
            <a:r>
              <a:rPr lang="en" sz="1195"/>
              <a:t>Evaluates participant’s ability to shift attention</a:t>
            </a:r>
            <a:endParaRPr sz="1195"/>
          </a:p>
          <a:p>
            <a:pPr marL="457200" lvl="0" indent="-31623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80"/>
              <a:buChar char="●"/>
            </a:pPr>
            <a:r>
              <a:rPr lang="en" sz="1380"/>
              <a:t>Computer-based</a:t>
            </a:r>
            <a:endParaRPr sz="1380"/>
          </a:p>
          <a:p>
            <a:pPr marL="914400" lvl="1" indent="-30448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195"/>
              <a:buChar char="○"/>
            </a:pPr>
            <a:r>
              <a:rPr lang="en" sz="1195"/>
              <a:t>Response is pressing left or right key</a:t>
            </a:r>
            <a:endParaRPr sz="1195"/>
          </a:p>
        </p:txBody>
      </p:sp>
      <p:pic>
        <p:nvPicPr>
          <p:cNvPr id="103" name="Google Shape;103;p18"/>
          <p:cNvPicPr preferRelativeResize="0"/>
          <p:nvPr/>
        </p:nvPicPr>
        <p:blipFill rotWithShape="1">
          <a:blip r:embed="rId3">
            <a:alphaModFix/>
          </a:blip>
          <a:srcRect l="4417" t="34211" r="55676" b="29617"/>
          <a:stretch/>
        </p:blipFill>
        <p:spPr>
          <a:xfrm>
            <a:off x="536025" y="2628175"/>
            <a:ext cx="4931573" cy="251532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8"/>
          <p:cNvSpPr txBox="1"/>
          <p:nvPr/>
        </p:nvSpPr>
        <p:spPr>
          <a:xfrm>
            <a:off x="5580350" y="1106000"/>
            <a:ext cx="3563700" cy="40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Source Code Pro"/>
              <a:buAutoNum type="arabicPeriod"/>
            </a:pPr>
            <a:r>
              <a:rPr lang="en" sz="1300">
                <a:latin typeface="Source Code Pro"/>
                <a:ea typeface="Source Code Pro"/>
                <a:cs typeface="Source Code Pro"/>
                <a:sym typeface="Source Code Pro"/>
              </a:rPr>
              <a:t>Participants focus on fixation point</a:t>
            </a:r>
            <a:endParaRPr sz="13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Source Code Pro"/>
              <a:buAutoNum type="arabicPeriod"/>
            </a:pPr>
            <a:r>
              <a:rPr lang="en" sz="1300">
                <a:latin typeface="Source Code Pro"/>
                <a:ea typeface="Source Code Pro"/>
                <a:cs typeface="Source Code Pro"/>
                <a:sym typeface="Source Code Pro"/>
              </a:rPr>
              <a:t>Attention cue</a:t>
            </a:r>
            <a:endParaRPr sz="13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Source Code Pro"/>
              <a:buAutoNum type="arabicPeriod"/>
            </a:pPr>
            <a:r>
              <a:rPr lang="en" sz="1300">
                <a:latin typeface="Source Code Pro"/>
                <a:ea typeface="Source Code Pro"/>
                <a:cs typeface="Source Code Pro"/>
                <a:sym typeface="Source Code Pro"/>
              </a:rPr>
              <a:t>Random</a:t>
            </a:r>
            <a:endParaRPr sz="13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Source Code Pro"/>
              <a:buAutoNum type="arabicPeriod"/>
            </a:pPr>
            <a:r>
              <a:rPr lang="en" sz="1300">
                <a:latin typeface="Source Code Pro"/>
                <a:ea typeface="Source Code Pro"/>
                <a:cs typeface="Source Code Pro"/>
                <a:sym typeface="Source Code Pro"/>
              </a:rPr>
              <a:t>Followed by time delay (cue-target interval)</a:t>
            </a:r>
            <a:endParaRPr sz="13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Source Code Pro"/>
              <a:buAutoNum type="arabicPeriod"/>
            </a:pPr>
            <a:r>
              <a:rPr lang="en" sz="1300">
                <a:latin typeface="Source Code Pro"/>
                <a:ea typeface="Source Code Pro"/>
                <a:cs typeface="Source Code Pro"/>
                <a:sym typeface="Source Code Pro"/>
              </a:rPr>
              <a:t>“X” appears in either box, 300-500 ms later</a:t>
            </a:r>
            <a:endParaRPr sz="13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Source Code Pro"/>
              <a:buAutoNum type="arabicPeriod"/>
            </a:pPr>
            <a:r>
              <a:rPr lang="en" sz="1300">
                <a:latin typeface="Source Code Pro"/>
                <a:ea typeface="Source Code Pro"/>
                <a:cs typeface="Source Code Pro"/>
                <a:sym typeface="Source Code Pro"/>
              </a:rPr>
              <a:t>Cued box (valid), uncued box (invalid)</a:t>
            </a:r>
            <a:endParaRPr sz="13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Source Code Pro"/>
              <a:buAutoNum type="arabicPeriod"/>
            </a:pPr>
            <a:r>
              <a:rPr lang="en" sz="1300">
                <a:latin typeface="Source Code Pro"/>
                <a:ea typeface="Source Code Pro"/>
                <a:cs typeface="Source Code Pro"/>
                <a:sym typeface="Source Code Pro"/>
              </a:rPr>
              <a:t>Remains until response or 1500 ms</a:t>
            </a:r>
            <a:endParaRPr sz="13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914400" lvl="1" indent="-311150" algn="l" rtl="0">
              <a:spcBef>
                <a:spcPts val="0"/>
              </a:spcBef>
              <a:spcAft>
                <a:spcPts val="0"/>
              </a:spcAft>
              <a:buSzPts val="1300"/>
              <a:buFont typeface="Source Code Pro"/>
              <a:buAutoNum type="arabicPeriod"/>
            </a:pPr>
            <a:r>
              <a:rPr lang="en" sz="1300">
                <a:latin typeface="Source Code Pro"/>
                <a:ea typeface="Source Code Pro"/>
                <a:cs typeface="Source Code Pro"/>
                <a:sym typeface="Source Code Pro"/>
              </a:rPr>
              <a:t>Completing one trial (total of 100)</a:t>
            </a:r>
            <a:endParaRPr sz="13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Source Code Pro"/>
                <a:ea typeface="Source Code Pro"/>
                <a:cs typeface="Source Code Pro"/>
                <a:sym typeface="Source Code Pro"/>
              </a:rPr>
              <a:t>Participants scored by average reaction time (RT)</a:t>
            </a:r>
            <a:endParaRPr sz="13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Source Code Pro"/>
                <a:ea typeface="Source Code Pro"/>
                <a:cs typeface="Source Code Pro"/>
                <a:sym typeface="Source Code Pro"/>
              </a:rPr>
              <a:t>Both valid and invalid RT</a:t>
            </a:r>
            <a:endParaRPr sz="13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IV: Video length conditions (VLC)</a:t>
            </a:r>
            <a:endParaRPr/>
          </a:p>
        </p:txBody>
      </p:sp>
      <p:sp>
        <p:nvSpPr>
          <p:cNvPr id="110" name="Google Shape;110;p19"/>
          <p:cNvSpPr txBox="1">
            <a:spLocks noGrp="1"/>
          </p:cNvSpPr>
          <p:nvPr>
            <p:ph type="body" idx="1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Environment: 30 minutes, constant video watching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simulating social network site (SNS) usage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Brief: shortest, TikTok simulation</a:t>
            </a:r>
            <a:endParaRPr/>
          </a:p>
          <a:p>
            <a:pPr marL="457200" lvl="0" indent="-32258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600"/>
              <a:t>less than 30 seconds</a:t>
            </a: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Intermedial: mid-length, Twitter/Reddit simulation</a:t>
            </a:r>
            <a:endParaRPr/>
          </a:p>
          <a:p>
            <a:pPr marL="457200" lvl="0" indent="-32258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600"/>
              <a:t>five to ten minutes</a:t>
            </a: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Protracted: longest, YouTube/streaming simulation</a:t>
            </a:r>
            <a:endParaRPr/>
          </a:p>
          <a:p>
            <a:pPr marL="457200" lvl="0" indent="-322580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600"/>
              <a:t>thirty minutes</a:t>
            </a: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Hypothesis: being in a shorter VLC will positively relate to reduced attention in our measures, (higher RT, d2 Error rate)</a:t>
            </a:r>
            <a:endParaRPr sz="1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/>
          <p:nvPr/>
        </p:nvSpPr>
        <p:spPr>
          <a:xfrm>
            <a:off x="5155050" y="551500"/>
            <a:ext cx="22926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Source Code Pro"/>
                <a:ea typeface="Source Code Pro"/>
                <a:cs typeface="Source Code Pro"/>
                <a:sym typeface="Source Code Pro"/>
              </a:rPr>
              <a:t>MANCOVA</a:t>
            </a:r>
            <a:endParaRPr sz="16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16" name="Google Shape;116;p20"/>
          <p:cNvSpPr txBox="1"/>
          <p:nvPr/>
        </p:nvSpPr>
        <p:spPr>
          <a:xfrm>
            <a:off x="3684525" y="1096000"/>
            <a:ext cx="15522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u="sng">
                <a:latin typeface="Source Code Pro"/>
                <a:ea typeface="Source Code Pro"/>
                <a:cs typeface="Source Code Pro"/>
                <a:sym typeface="Source Code Pro"/>
              </a:rPr>
              <a:t>Independent Variable</a:t>
            </a:r>
            <a:endParaRPr sz="1200" b="1" u="sng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17" name="Google Shape;117;p20"/>
          <p:cNvSpPr txBox="1"/>
          <p:nvPr/>
        </p:nvSpPr>
        <p:spPr>
          <a:xfrm>
            <a:off x="3298900" y="1632025"/>
            <a:ext cx="2391000" cy="19686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Source Code Pro"/>
                <a:ea typeface="Source Code Pro"/>
                <a:cs typeface="Source Code Pro"/>
                <a:sym typeface="Source Code Pro"/>
              </a:rPr>
              <a:t>Video Length Condition (VLC)</a:t>
            </a:r>
            <a:endParaRPr sz="1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Source Code Pro"/>
                <a:ea typeface="Source Code Pro"/>
                <a:cs typeface="Source Code Pro"/>
                <a:sym typeface="Source Code Pro"/>
              </a:rPr>
              <a:t>Brief</a:t>
            </a:r>
            <a:r>
              <a:rPr lang="en" sz="1200">
                <a:latin typeface="Source Code Pro"/>
                <a:ea typeface="Source Code Pro"/>
                <a:cs typeface="Source Code Pro"/>
                <a:sym typeface="Source Code Pro"/>
              </a:rPr>
              <a:t> (</a:t>
            </a:r>
            <a:r>
              <a:rPr lang="en" sz="1200" i="1">
                <a:latin typeface="Source Code Pro"/>
                <a:ea typeface="Source Code Pro"/>
                <a:cs typeface="Source Code Pro"/>
                <a:sym typeface="Source Code Pro"/>
              </a:rPr>
              <a:t>n</a:t>
            </a:r>
            <a:r>
              <a:rPr lang="en" sz="1200">
                <a:latin typeface="Source Code Pro"/>
                <a:ea typeface="Source Code Pro"/>
                <a:cs typeface="Source Code Pro"/>
                <a:sym typeface="Source Code Pro"/>
              </a:rPr>
              <a:t>=29)</a:t>
            </a:r>
            <a:endParaRPr sz="12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Source Code Pro"/>
                <a:ea typeface="Source Code Pro"/>
                <a:cs typeface="Source Code Pro"/>
                <a:sym typeface="Source Code Pro"/>
              </a:rPr>
              <a:t>30 seconds</a:t>
            </a:r>
            <a:endParaRPr sz="1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Source Code Pro"/>
                <a:ea typeface="Source Code Pro"/>
                <a:cs typeface="Source Code Pro"/>
                <a:sym typeface="Source Code Pro"/>
              </a:rPr>
              <a:t>Intermedial</a:t>
            </a:r>
            <a:r>
              <a:rPr lang="en" sz="1200">
                <a:latin typeface="Source Code Pro"/>
                <a:ea typeface="Source Code Pro"/>
                <a:cs typeface="Source Code Pro"/>
                <a:sym typeface="Source Code Pro"/>
              </a:rPr>
              <a:t> (</a:t>
            </a:r>
            <a:r>
              <a:rPr lang="en" sz="1200" i="1">
                <a:latin typeface="Source Code Pro"/>
                <a:ea typeface="Source Code Pro"/>
                <a:cs typeface="Source Code Pro"/>
                <a:sym typeface="Source Code Pro"/>
              </a:rPr>
              <a:t>n</a:t>
            </a:r>
            <a:r>
              <a:rPr lang="en" sz="1200">
                <a:latin typeface="Source Code Pro"/>
                <a:ea typeface="Source Code Pro"/>
                <a:cs typeface="Source Code Pro"/>
                <a:sym typeface="Source Code Pro"/>
              </a:rPr>
              <a:t>=30)</a:t>
            </a:r>
            <a:endParaRPr sz="12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Source Code Pro"/>
                <a:ea typeface="Source Code Pro"/>
                <a:cs typeface="Source Code Pro"/>
                <a:sym typeface="Source Code Pro"/>
              </a:rPr>
              <a:t>5-10 minutes</a:t>
            </a:r>
            <a:endParaRPr sz="1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Source Code Pro"/>
                <a:ea typeface="Source Code Pro"/>
                <a:cs typeface="Source Code Pro"/>
                <a:sym typeface="Source Code Pro"/>
              </a:rPr>
              <a:t>Protracted </a:t>
            </a:r>
            <a:r>
              <a:rPr lang="en" sz="1200">
                <a:latin typeface="Source Code Pro"/>
                <a:ea typeface="Source Code Pro"/>
                <a:cs typeface="Source Code Pro"/>
                <a:sym typeface="Source Code Pro"/>
              </a:rPr>
              <a:t>(</a:t>
            </a:r>
            <a:r>
              <a:rPr lang="en" sz="1200" i="1">
                <a:latin typeface="Source Code Pro"/>
                <a:ea typeface="Source Code Pro"/>
                <a:cs typeface="Source Code Pro"/>
                <a:sym typeface="Source Code Pro"/>
              </a:rPr>
              <a:t>n</a:t>
            </a:r>
            <a:r>
              <a:rPr lang="en" sz="1200">
                <a:latin typeface="Source Code Pro"/>
                <a:ea typeface="Source Code Pro"/>
                <a:cs typeface="Source Code Pro"/>
                <a:sym typeface="Source Code Pro"/>
              </a:rPr>
              <a:t>=33)</a:t>
            </a:r>
            <a:endParaRPr sz="12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Source Code Pro"/>
                <a:ea typeface="Source Code Pro"/>
                <a:cs typeface="Source Code Pro"/>
                <a:sym typeface="Source Code Pro"/>
              </a:rPr>
              <a:t>30 minutes</a:t>
            </a:r>
            <a:endParaRPr sz="12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18" name="Google Shape;118;p20"/>
          <p:cNvSpPr txBox="1"/>
          <p:nvPr/>
        </p:nvSpPr>
        <p:spPr>
          <a:xfrm>
            <a:off x="7447650" y="1096000"/>
            <a:ext cx="1100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u="sng">
                <a:latin typeface="Source Code Pro"/>
                <a:ea typeface="Source Code Pro"/>
                <a:cs typeface="Source Code Pro"/>
                <a:sym typeface="Source Code Pro"/>
              </a:rPr>
              <a:t>Dependent Variables</a:t>
            </a:r>
            <a:endParaRPr sz="1200" b="1" u="sng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19" name="Google Shape;119;p20"/>
          <p:cNvSpPr txBox="1"/>
          <p:nvPr/>
        </p:nvSpPr>
        <p:spPr>
          <a:xfrm>
            <a:off x="6749726" y="1597200"/>
            <a:ext cx="2210400" cy="8928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Source Code Pro"/>
                <a:ea typeface="Source Code Pro"/>
                <a:cs typeface="Source Code Pro"/>
                <a:sym typeface="Source Code Pro"/>
              </a:rPr>
              <a:t>Exogenous (reflexive) attention</a:t>
            </a:r>
            <a:endParaRPr sz="12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Font typeface="Source Code Pro"/>
              <a:buChar char="●"/>
            </a:pPr>
            <a:r>
              <a:rPr lang="en" sz="1100">
                <a:latin typeface="Source Code Pro"/>
                <a:ea typeface="Source Code Pro"/>
                <a:cs typeface="Source Code Pro"/>
                <a:sym typeface="Source Code Pro"/>
              </a:rPr>
              <a:t>Posner Reaction Time</a:t>
            </a:r>
            <a:endParaRPr sz="11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20" name="Google Shape;120;p20"/>
          <p:cNvSpPr txBox="1"/>
          <p:nvPr/>
        </p:nvSpPr>
        <p:spPr>
          <a:xfrm>
            <a:off x="6749628" y="2805300"/>
            <a:ext cx="2210400" cy="7233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Source Code Pro"/>
                <a:ea typeface="Source Code Pro"/>
                <a:cs typeface="Source Code Pro"/>
                <a:sym typeface="Source Code Pro"/>
              </a:rPr>
              <a:t>Endogenous (voluntary) attention</a:t>
            </a:r>
            <a:endParaRPr sz="12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Font typeface="Source Code Pro"/>
              <a:buChar char="●"/>
            </a:pPr>
            <a:r>
              <a:rPr lang="en" sz="1100">
                <a:latin typeface="Source Code Pro"/>
                <a:ea typeface="Source Code Pro"/>
                <a:cs typeface="Source Code Pro"/>
                <a:sym typeface="Source Code Pro"/>
              </a:rPr>
              <a:t>d2 Error Rate</a:t>
            </a:r>
            <a:endParaRPr sz="11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21" name="Google Shape;121;p20"/>
          <p:cNvSpPr txBox="1"/>
          <p:nvPr/>
        </p:nvSpPr>
        <p:spPr>
          <a:xfrm>
            <a:off x="1449700" y="428500"/>
            <a:ext cx="27534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Between-subject design</a:t>
            </a:r>
            <a:endParaRPr sz="16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22" name="Google Shape;122;p20"/>
          <p:cNvSpPr txBox="1"/>
          <p:nvPr/>
        </p:nvSpPr>
        <p:spPr>
          <a:xfrm>
            <a:off x="596250" y="1096000"/>
            <a:ext cx="1100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u="sng">
                <a:latin typeface="Source Code Pro"/>
                <a:ea typeface="Source Code Pro"/>
                <a:cs typeface="Source Code Pro"/>
                <a:sym typeface="Source Code Pro"/>
              </a:rPr>
              <a:t>Pretest Scoring</a:t>
            </a:r>
            <a:endParaRPr sz="1200" b="1" u="sng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23" name="Google Shape;123;p20"/>
          <p:cNvSpPr txBox="1"/>
          <p:nvPr/>
        </p:nvSpPr>
        <p:spPr>
          <a:xfrm>
            <a:off x="143651" y="1597200"/>
            <a:ext cx="2210400" cy="8928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Source Code Pro"/>
                <a:ea typeface="Source Code Pro"/>
                <a:cs typeface="Source Code Pro"/>
                <a:sym typeface="Source Code Pro"/>
              </a:rPr>
              <a:t>Exogenous (reflexive) attention</a:t>
            </a:r>
            <a:endParaRPr sz="12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Font typeface="Source Code Pro"/>
              <a:buChar char="●"/>
            </a:pPr>
            <a:r>
              <a:rPr lang="en" sz="1100">
                <a:latin typeface="Source Code Pro"/>
                <a:ea typeface="Source Code Pro"/>
                <a:cs typeface="Source Code Pro"/>
                <a:sym typeface="Source Code Pro"/>
              </a:rPr>
              <a:t>Posner Reaction Time</a:t>
            </a:r>
            <a:endParaRPr sz="11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24" name="Google Shape;124;p20"/>
          <p:cNvSpPr txBox="1"/>
          <p:nvPr/>
        </p:nvSpPr>
        <p:spPr>
          <a:xfrm>
            <a:off x="143650" y="2805300"/>
            <a:ext cx="2210400" cy="7233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>
                <a:latin typeface="Source Code Pro"/>
                <a:ea typeface="Source Code Pro"/>
                <a:cs typeface="Source Code Pro"/>
                <a:sym typeface="Source Code Pro"/>
              </a:rPr>
              <a:t>Endogenous (voluntary) attention</a:t>
            </a:r>
            <a:endParaRPr sz="1200" b="1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Font typeface="Source Code Pro"/>
              <a:buChar char="●"/>
            </a:pPr>
            <a:r>
              <a:rPr lang="en" sz="1100">
                <a:latin typeface="Source Code Pro"/>
                <a:ea typeface="Source Code Pro"/>
                <a:cs typeface="Source Code Pro"/>
                <a:sym typeface="Source Code Pro"/>
              </a:rPr>
              <a:t>d2 Error Rate</a:t>
            </a:r>
            <a:endParaRPr sz="11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25" name="Google Shape;125;p20"/>
          <p:cNvSpPr txBox="1"/>
          <p:nvPr/>
        </p:nvSpPr>
        <p:spPr>
          <a:xfrm>
            <a:off x="225775" y="3881050"/>
            <a:ext cx="5736300" cy="104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6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IV did not significantly relate to pretest</a:t>
            </a:r>
            <a:endParaRPr sz="15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457200" lvl="0" indent="-288131" algn="l" rtl="0">
              <a:spcBef>
                <a:spcPts val="0"/>
              </a:spcBef>
              <a:spcAft>
                <a:spcPts val="0"/>
              </a:spcAft>
              <a:buSzPct val="100000"/>
              <a:buFont typeface="Source Code Pro"/>
              <a:buChar char="●"/>
            </a:pP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Ponser, </a:t>
            </a:r>
            <a:r>
              <a:rPr lang="en" sz="1500" i="1">
                <a:latin typeface="Source Code Pro"/>
                <a:ea typeface="Source Code Pro"/>
                <a:cs typeface="Source Code Pro"/>
                <a:sym typeface="Source Code Pro"/>
              </a:rPr>
              <a:t>F</a:t>
            </a: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(2, 89) = 1.132, </a:t>
            </a:r>
            <a:r>
              <a:rPr lang="en" sz="1500" i="1">
                <a:latin typeface="Source Code Pro"/>
                <a:ea typeface="Source Code Pro"/>
                <a:cs typeface="Source Code Pro"/>
                <a:sym typeface="Source Code Pro"/>
              </a:rPr>
              <a:t>p </a:t>
            </a: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 = .327</a:t>
            </a:r>
            <a:endParaRPr sz="15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457200" lvl="0" indent="-288131" algn="l" rtl="0">
              <a:spcBef>
                <a:spcPts val="0"/>
              </a:spcBef>
              <a:spcAft>
                <a:spcPts val="0"/>
              </a:spcAft>
              <a:buSzPct val="100000"/>
              <a:buFont typeface="Source Code Pro"/>
              <a:buChar char="●"/>
            </a:pP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D2, </a:t>
            </a:r>
            <a:r>
              <a:rPr lang="en" sz="1500" i="1">
                <a:latin typeface="Source Code Pro"/>
                <a:ea typeface="Source Code Pro"/>
                <a:cs typeface="Source Code Pro"/>
                <a:sym typeface="Source Code Pro"/>
              </a:rPr>
              <a:t>F</a:t>
            </a: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(2, 89) = 0.309, </a:t>
            </a:r>
            <a:r>
              <a:rPr lang="en" sz="1500" i="1">
                <a:latin typeface="Source Code Pro"/>
                <a:ea typeface="Source Code Pro"/>
                <a:cs typeface="Source Code Pro"/>
                <a:sym typeface="Source Code Pro"/>
              </a:rPr>
              <a:t>p </a:t>
            </a: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= .735</a:t>
            </a:r>
            <a:endParaRPr sz="15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IV influenced attention</a:t>
            </a:r>
            <a:endParaRPr sz="15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Pretest and posttest scores significantly different</a:t>
            </a:r>
            <a:endParaRPr sz="15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457200" lvl="0" indent="-288131" algn="l" rtl="0">
              <a:spcBef>
                <a:spcPts val="0"/>
              </a:spcBef>
              <a:spcAft>
                <a:spcPts val="0"/>
              </a:spcAft>
              <a:buSzPct val="100000"/>
              <a:buFont typeface="Source Code Pro"/>
              <a:buChar char="●"/>
            </a:pP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Exogenous attention, </a:t>
            </a:r>
            <a:r>
              <a:rPr lang="en" sz="1500" i="1">
                <a:latin typeface="Source Code Pro"/>
                <a:ea typeface="Source Code Pro"/>
                <a:cs typeface="Source Code Pro"/>
                <a:sym typeface="Source Code Pro"/>
              </a:rPr>
              <a:t>t</a:t>
            </a: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(91) = -11.94, </a:t>
            </a:r>
            <a:r>
              <a:rPr lang="en" sz="1500" i="1">
                <a:latin typeface="Source Code Pro"/>
                <a:ea typeface="Source Code Pro"/>
                <a:cs typeface="Source Code Pro"/>
                <a:sym typeface="Source Code Pro"/>
              </a:rPr>
              <a:t>p </a:t>
            </a: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&lt; .001</a:t>
            </a:r>
            <a:endParaRPr sz="1500"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457200" lvl="0" indent="-284162" algn="l" rtl="0">
              <a:spcBef>
                <a:spcPts val="0"/>
              </a:spcBef>
              <a:spcAft>
                <a:spcPts val="0"/>
              </a:spcAft>
              <a:buSzPct val="93333"/>
              <a:buFont typeface="Source Code Pro"/>
              <a:buChar char="●"/>
            </a:pP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Endogenous attention, </a:t>
            </a:r>
            <a:r>
              <a:rPr lang="en" sz="1500" i="1">
                <a:latin typeface="Source Code Pro"/>
                <a:ea typeface="Source Code Pro"/>
                <a:cs typeface="Source Code Pro"/>
                <a:sym typeface="Source Code Pro"/>
              </a:rPr>
              <a:t>t</a:t>
            </a: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(91) = -11.93, </a:t>
            </a:r>
            <a:r>
              <a:rPr lang="en" sz="1500" i="1">
                <a:latin typeface="Source Code Pro"/>
                <a:ea typeface="Source Code Pro"/>
                <a:cs typeface="Source Code Pro"/>
                <a:sym typeface="Source Code Pro"/>
              </a:rPr>
              <a:t>p</a:t>
            </a: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 &lt; .001</a:t>
            </a:r>
            <a:endParaRPr sz="1500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26" name="Google Shape;126;p20"/>
          <p:cNvSpPr/>
          <p:nvPr/>
        </p:nvSpPr>
        <p:spPr>
          <a:xfrm>
            <a:off x="5689900" y="1992600"/>
            <a:ext cx="1049100" cy="102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20"/>
          <p:cNvSpPr/>
          <p:nvPr/>
        </p:nvSpPr>
        <p:spPr>
          <a:xfrm>
            <a:off x="2354050" y="1992600"/>
            <a:ext cx="944700" cy="102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0"/>
          <p:cNvSpPr/>
          <p:nvPr/>
        </p:nvSpPr>
        <p:spPr>
          <a:xfrm>
            <a:off x="5689900" y="3115950"/>
            <a:ext cx="1049100" cy="102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20"/>
          <p:cNvSpPr/>
          <p:nvPr/>
        </p:nvSpPr>
        <p:spPr>
          <a:xfrm>
            <a:off x="2354050" y="3115950"/>
            <a:ext cx="944700" cy="102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20"/>
          <p:cNvSpPr txBox="1"/>
          <p:nvPr/>
        </p:nvSpPr>
        <p:spPr>
          <a:xfrm>
            <a:off x="5826900" y="4527900"/>
            <a:ext cx="3317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latin typeface="Source Code Pro"/>
                <a:ea typeface="Source Code Pro"/>
                <a:cs typeface="Source Code Pro"/>
                <a:sym typeface="Source Code Pro"/>
              </a:rPr>
              <a:t>Data simulated for the purposes of the presentation.</a:t>
            </a:r>
            <a:endParaRPr i="1"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>
            <a:spLocks noGrp="1"/>
          </p:cNvSpPr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MANCOVA: Testing Assumption</a:t>
            </a:r>
            <a:endParaRPr/>
          </a:p>
        </p:txBody>
      </p:sp>
      <p:sp>
        <p:nvSpPr>
          <p:cNvPr id="136" name="Google Shape;136;p21"/>
          <p:cNvSpPr txBox="1"/>
          <p:nvPr/>
        </p:nvSpPr>
        <p:spPr>
          <a:xfrm>
            <a:off x="379350" y="1355750"/>
            <a:ext cx="8385300" cy="29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Source Code Pro"/>
                <a:ea typeface="Source Code Pro"/>
                <a:cs typeface="Source Code Pro"/>
                <a:sym typeface="Source Code Pro"/>
              </a:rPr>
              <a:t>Independent Random Sampling</a:t>
            </a: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: Yes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Source Code Pro"/>
                <a:ea typeface="Source Code Pro"/>
                <a:cs typeface="Source Code Pro"/>
                <a:sym typeface="Source Code Pro"/>
              </a:rPr>
              <a:t>Categorical IV and Continuous DV: </a:t>
            </a: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Yes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Source Code Pro"/>
                <a:ea typeface="Source Code Pro"/>
                <a:cs typeface="Source Code Pro"/>
                <a:sym typeface="Source Code Pro"/>
              </a:rPr>
              <a:t>Absence of multicollinearity: </a:t>
            </a: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Yes (</a:t>
            </a:r>
            <a:r>
              <a:rPr lang="en" i="1">
                <a:latin typeface="Source Code Pro"/>
                <a:ea typeface="Source Code Pro"/>
                <a:cs typeface="Source Code Pro"/>
                <a:sym typeface="Source Code Pro"/>
              </a:rPr>
              <a:t>Pearson’s R</a:t>
            </a: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 = .37)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Source Code Pro"/>
                <a:ea typeface="Source Code Pro"/>
                <a:cs typeface="Source Code Pro"/>
                <a:sym typeface="Source Code Pro"/>
              </a:rPr>
              <a:t>Multivariate normality: </a:t>
            </a: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Yes (Shapiro-Wilk test, </a:t>
            </a:r>
            <a:r>
              <a:rPr lang="en" i="1">
                <a:latin typeface="Source Code Pro"/>
                <a:ea typeface="Source Code Pro"/>
                <a:cs typeface="Source Code Pro"/>
                <a:sym typeface="Source Code Pro"/>
              </a:rPr>
              <a:t>p</a:t>
            </a: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s&gt;.05)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Source Code Pro"/>
                <a:ea typeface="Source Code Pro"/>
                <a:cs typeface="Source Code Pro"/>
                <a:sym typeface="Source Code Pro"/>
              </a:rPr>
              <a:t>Homogeneity of Variance: </a:t>
            </a: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Yes (Levene’s test, </a:t>
            </a:r>
            <a:r>
              <a:rPr lang="en" i="1">
                <a:latin typeface="Source Code Pro"/>
                <a:ea typeface="Source Code Pro"/>
                <a:cs typeface="Source Code Pro"/>
                <a:sym typeface="Source Code Pro"/>
              </a:rPr>
              <a:t>F</a:t>
            </a: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s&lt;1, </a:t>
            </a:r>
            <a:r>
              <a:rPr lang="en" i="1">
                <a:latin typeface="Source Code Pro"/>
                <a:ea typeface="Source Code Pro"/>
                <a:cs typeface="Source Code Pro"/>
                <a:sym typeface="Source Code Pro"/>
              </a:rPr>
              <a:t>p</a:t>
            </a:r>
            <a:r>
              <a:rPr lang="en">
                <a:latin typeface="Source Code Pro"/>
                <a:ea typeface="Source Code Pro"/>
                <a:cs typeface="Source Code Pro"/>
                <a:sym typeface="Source Code Pro"/>
              </a:rPr>
              <a:t>s&gt;.05)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ern Writer">
  <a:themeElements>
    <a:clrScheme name="Modern Writer">
      <a:dk1>
        <a:srgbClr val="E91D63"/>
      </a:dk1>
      <a:lt1>
        <a:srgbClr val="FFFFFF"/>
      </a:lt1>
      <a:dk2>
        <a:srgbClr val="424242"/>
      </a:dk2>
      <a:lt2>
        <a:srgbClr val="999999"/>
      </a:lt2>
      <a:accent1>
        <a:srgbClr val="607D8B"/>
      </a:accent1>
      <a:accent2>
        <a:srgbClr val="673AB7"/>
      </a:accent2>
      <a:accent3>
        <a:srgbClr val="9C26B0"/>
      </a:accent3>
      <a:accent4>
        <a:srgbClr val="0090AC"/>
      </a:accent4>
      <a:accent5>
        <a:srgbClr val="00838F"/>
      </a:accent5>
      <a:accent6>
        <a:srgbClr val="F8E71C"/>
      </a:accent6>
      <a:hlink>
        <a:srgbClr val="00838F"/>
      </a:hlink>
      <a:folHlink>
        <a:srgbClr val="00838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2389</Words>
  <Application>Microsoft Office PowerPoint</Application>
  <PresentationFormat>On-screen Show (16:9)</PresentationFormat>
  <Paragraphs>324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Times New Roman</vt:lpstr>
      <vt:lpstr>Oswald</vt:lpstr>
      <vt:lpstr>Source Code Pro</vt:lpstr>
      <vt:lpstr>Modern Writer</vt:lpstr>
      <vt:lpstr>Influence of varying video length conditions on attention span</vt:lpstr>
      <vt:lpstr>Outline</vt:lpstr>
      <vt:lpstr>Leading Questions</vt:lpstr>
      <vt:lpstr>Model of Attention</vt:lpstr>
      <vt:lpstr>DV: Operationalizing Endogenous Attention</vt:lpstr>
      <vt:lpstr>DV: Operationalizing Exogenous Attention</vt:lpstr>
      <vt:lpstr>IV: Video length conditions (VLC)</vt:lpstr>
      <vt:lpstr>PowerPoint Presentation</vt:lpstr>
      <vt:lpstr>MANCOVA: Testing Assumption</vt:lpstr>
      <vt:lpstr>MANCOVA: Results</vt:lpstr>
      <vt:lpstr>Univariate ANCOVAs</vt:lpstr>
      <vt:lpstr>Post-hoc Tukey HSD</vt:lpstr>
      <vt:lpstr>Discussion</vt:lpstr>
      <vt:lpstr>Design Improvements</vt:lpstr>
      <vt:lpstr>PowerPoint Presentation</vt:lpstr>
      <vt:lpstr>PowerPoint Presentation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Influence of varying video length conditions on attention span</dc:title>
  <dc:creator>Alan Rodriguez</dc:creator>
  <cp:lastModifiedBy>David Coate</cp:lastModifiedBy>
  <cp:revision>1</cp:revision>
  <dcterms:modified xsi:type="dcterms:W3CDTF">2021-04-23T15:39:24Z</dcterms:modified>
</cp:coreProperties>
</file>