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13"/>
  </p:notesMasterIdLst>
  <p:handoutMasterIdLst>
    <p:handoutMasterId r:id="rId14"/>
  </p:handoutMasterIdLst>
  <p:sldIdLst>
    <p:sldId id="398" r:id="rId5"/>
    <p:sldId id="396" r:id="rId6"/>
    <p:sldId id="395" r:id="rId7"/>
    <p:sldId id="400" r:id="rId8"/>
    <p:sldId id="407" r:id="rId9"/>
    <p:sldId id="401" r:id="rId10"/>
    <p:sldId id="409" r:id="rId11"/>
    <p:sldId id="40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8" autoAdjust="0"/>
    <p:restoredTop sz="93725" autoAdjust="0"/>
  </p:normalViewPr>
  <p:slideViewPr>
    <p:cSldViewPr snapToGrid="0">
      <p:cViewPr varScale="1">
        <p:scale>
          <a:sx n="97" d="100"/>
          <a:sy n="97" d="100"/>
        </p:scale>
        <p:origin x="96" y="33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70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292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8/10/2021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66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~65 miles East of PDX.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Stratovolcano – layers – lava flow, ash, cinders, blocks – steep sided – explosive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Shield volcanoes (eastern Oregon CRB), cinder cones (pumice, scoria)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Last active in Holocene (~12 thousand years since LGM)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Old Maid Eruptive activity (in study area, lahars and flow) ~250 years ago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Timberline Eruptive Period (lahars and flows towards hood river) ~1500 </a:t>
            </a:r>
            <a:r>
              <a:rPr lang="en-US" dirty="0" err="1"/>
              <a:t>ya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 OR Cascade </a:t>
            </a:r>
            <a:r>
              <a:rPr lang="en-US" dirty="0" err="1"/>
              <a:t>volc</a:t>
            </a:r>
            <a:r>
              <a:rPr lang="en-US" dirty="0"/>
              <a:t> very high threat. Crater Lake, Hood, Newberry, South Sister.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Despite this, only 12 current monitoring stations (W/in 20mi of summit) on Hood.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Two types of seismicity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Small mag shallow events under summit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More frequent larger eq clusters to the west south and south east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2007 high resolution lidar data obtained by Ian </a:t>
            </a:r>
            <a:r>
              <a:rPr lang="en-US" dirty="0" err="1"/>
              <a:t>Maddin</a:t>
            </a:r>
            <a:r>
              <a:rPr lang="en-US" dirty="0"/>
              <a:t> of </a:t>
            </a:r>
            <a:r>
              <a:rPr lang="en-US" dirty="0" err="1"/>
              <a:t>Dogami</a:t>
            </a:r>
            <a:endParaRPr lang="en-US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Lidar is a remote sensing method – pulsed lasers to measure variable distances to earth. Using the lasers, scanners, and </a:t>
            </a:r>
            <a:r>
              <a:rPr lang="en-US" dirty="0" err="1"/>
              <a:t>gps</a:t>
            </a:r>
            <a:r>
              <a:rPr lang="en-US" dirty="0"/>
              <a:t>, can derive precise 3-D info. Last returns get bare earth.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Mapped Mount Hood Fault Zone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Consists of 4 north trending normal faults extending ~55km across the volcanic summit from clear lake to Columbia river.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Gate creek fault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Blue ridge fault zone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 err="1"/>
              <a:t>Multorpor</a:t>
            </a:r>
            <a:r>
              <a:rPr lang="en-US" dirty="0"/>
              <a:t> mountain fault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Twin lakes fault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Twin Lakes fault south of summit and extends ~13km from clear lake to OR35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Graben </a:t>
            </a:r>
            <a:r>
              <a:rPr lang="en-US" dirty="0" err="1"/>
              <a:t>fomed</a:t>
            </a:r>
            <a:r>
              <a:rPr lang="en-US" dirty="0"/>
              <a:t> between </a:t>
            </a:r>
            <a:r>
              <a:rPr lang="en-US" dirty="0" err="1"/>
              <a:t>multorpor</a:t>
            </a:r>
            <a:r>
              <a:rPr lang="en-US" dirty="0"/>
              <a:t> mountain fault and twin lakes fault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dirty="0"/>
              <a:t>Normal fault </a:t>
            </a:r>
            <a:r>
              <a:rPr lang="en-US" dirty="0" err="1"/>
              <a:t>rx</a:t>
            </a:r>
            <a:r>
              <a:rPr lang="en-US" dirty="0"/>
              <a:t> move down, reverse fault </a:t>
            </a:r>
            <a:r>
              <a:rPr lang="en-US" dirty="0" err="1"/>
              <a:t>rx</a:t>
            </a:r>
            <a:r>
              <a:rPr lang="en-US" dirty="0"/>
              <a:t> move up, strike slip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Twin lakes has two west dipping fault strands connected with stepover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Highest occurrence of EQ clusters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Study area is on northern terminus, near white river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Uphill facing scarp created dam, impounding drainage, water depositing against dam, sediment and organic material accumulation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Gauge core revealed date of organic material 3500 years ago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Looking for datable material above and below faulted units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5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 selection just south of previous recon</a:t>
            </a:r>
          </a:p>
          <a:p>
            <a:endParaRPr lang="en-US" dirty="0"/>
          </a:p>
          <a:p>
            <a:r>
              <a:rPr lang="en-US" dirty="0"/>
              <a:t>Dig and prep trench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4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left </a:t>
            </a:r>
            <a:r>
              <a:rPr lang="en-US" dirty="0" err="1"/>
              <a:t>azmuth</a:t>
            </a:r>
            <a:r>
              <a:rPr lang="en-US" dirty="0"/>
              <a:t> 315 – NW --- Right </a:t>
            </a:r>
            <a:r>
              <a:rPr lang="en-US" dirty="0" err="1"/>
              <a:t>azmuth</a:t>
            </a:r>
            <a:r>
              <a:rPr lang="en-US" dirty="0"/>
              <a:t> 45 – 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Trench location – 13m length 50deg north – 20.5 meters from stream along fault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Contacts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Bedrock - Tertiary Rhyolitic Bedrock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Quaternary Glacial Deposits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Holocene Marsh Deposits (12000 years ago LGM)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82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Correlating stratigraphy – measuring offset (offset marsh pic)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Colors are at basal (bottom) contact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Collecting charcoal above and below faulted stratigraphy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Prep, wash, pick, $350 a sample</a:t>
            </a:r>
          </a:p>
          <a:p>
            <a:pPr lvl="1"/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Is twin lakes fault zone active?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If so, how often does it rupture?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How large are the earthquakes?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Does the style of deformation in each EQ agree with normal faulting?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412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0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 dirty="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 dirty="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 dirty="0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57BF7DA-27A0-4874-A223-F6F442EE6398}"/>
              </a:ext>
            </a:extLst>
          </p:cNvPr>
          <p:cNvSpPr txBox="1">
            <a:spLocks/>
          </p:cNvSpPr>
          <p:nvPr/>
        </p:nvSpPr>
        <p:spPr>
          <a:xfrm>
            <a:off x="481782" y="527537"/>
            <a:ext cx="11159355" cy="229819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/>
              <a:t>A Paleoseismic study of the Twin Lakes Fault, Mount Hood Fault Zone, Oregon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17A6431-972B-4440-87CF-1C8F40E4BAB6}"/>
              </a:ext>
            </a:extLst>
          </p:cNvPr>
          <p:cNvSpPr txBox="1">
            <a:spLocks/>
          </p:cNvSpPr>
          <p:nvPr/>
        </p:nvSpPr>
        <p:spPr>
          <a:xfrm>
            <a:off x="550862" y="3759703"/>
            <a:ext cx="11090275" cy="2423653"/>
          </a:xfrm>
          <a:prstGeom prst="rect">
            <a:avLst/>
          </a:prstGeom>
        </p:spPr>
        <p:txBody>
          <a:bodyPr vert="horz" wrap="square" lIns="0" tIns="0" rIns="0" bIns="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2800" dirty="0"/>
              <a:t>Charlie Carr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800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Geology Undergraduate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McNair Scholar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Active Tectonics Lab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Portland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01232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9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12445" y="481888"/>
            <a:ext cx="1080000" cy="1262947"/>
          </a:xfrm>
          <a:custGeom>
            <a:avLst/>
            <a:gdLst/>
            <a:ahLst/>
            <a:cxnLst/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21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9639"/>
          <a:stretch/>
        </p:blipFill>
        <p:spPr>
          <a:xfrm>
            <a:off x="0" y="-1"/>
            <a:ext cx="1219198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D4EA4DF-0E7C-4098-86F6-7D0ACAEFC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332287" y="0"/>
            <a:ext cx="7859713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88" y="8461"/>
            <a:ext cx="4272020" cy="1174189"/>
          </a:xfrm>
        </p:spPr>
        <p:txBody>
          <a:bodyPr vert="horz" wrap="square" lIns="0" tIns="0" rIns="0" bIns="0" rtlCol="0" anchor="b" anchorCtr="0">
            <a:normAutofit/>
          </a:bodyPr>
          <a:lstStyle/>
          <a:p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Mount Hood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05BC49-0F00-4C85-9AF5-A0CC5B39C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00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B19F-C237-46EC-A49D-0686FAE69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7145" y="-88922"/>
            <a:ext cx="6151906" cy="911833"/>
          </a:xfrm>
        </p:spPr>
        <p:txBody>
          <a:bodyPr/>
          <a:lstStyle/>
          <a:p>
            <a:r>
              <a:rPr lang="en-US" sz="4400" dirty="0"/>
              <a:t>Mount Hood Fault Zone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60FDFF0-1AF0-4599-B380-66233C043A8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" b="4"/>
          <a:stretch/>
        </p:blipFill>
        <p:spPr>
          <a:xfrm>
            <a:off x="6993038" y="985115"/>
            <a:ext cx="4486811" cy="54732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523198-9B0B-433F-8753-64DD0BBF2339}"/>
              </a:ext>
            </a:extLst>
          </p:cNvPr>
          <p:cNvSpPr txBox="1"/>
          <p:nvPr/>
        </p:nvSpPr>
        <p:spPr>
          <a:xfrm>
            <a:off x="4987827" y="6512380"/>
            <a:ext cx="26085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Figures from Madden et al. 2017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8B41C2-3555-4E02-BADB-DA0FA8E45E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68" y="983950"/>
            <a:ext cx="4486811" cy="54756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9F8492-FC3C-4634-A6F0-37DAA89A4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288" y="1064246"/>
            <a:ext cx="1120857" cy="2241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3DF17F-B5C0-4903-8C70-7C0D2F010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136" y="3327920"/>
            <a:ext cx="1107831" cy="2241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2383EF-6C5E-4840-8B80-5CBF149A0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9797" y="3207903"/>
            <a:ext cx="931333" cy="2400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9F9A93-4511-46D9-A9D9-1A0B86AEED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947" y="1502328"/>
            <a:ext cx="4506959" cy="22194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998A27-488A-4E72-A8F0-8E40B748725B}"/>
              </a:ext>
            </a:extLst>
          </p:cNvPr>
          <p:cNvSpPr/>
          <p:nvPr/>
        </p:nvSpPr>
        <p:spPr>
          <a:xfrm>
            <a:off x="4202371" y="4936935"/>
            <a:ext cx="624605" cy="16510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vert="horz" wrap="square" lIns="0" tIns="0" rIns="0" bIns="0" rtlCol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Step-over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271FBAE-D516-461F-AB6B-A704B9A0B331}"/>
              </a:ext>
            </a:extLst>
          </p:cNvPr>
          <p:cNvCxnSpPr/>
          <p:nvPr/>
        </p:nvCxnSpPr>
        <p:spPr>
          <a:xfrm flipH="1" flipV="1">
            <a:off x="3983296" y="4546410"/>
            <a:ext cx="219075" cy="3905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85A8CBF-C7AE-4655-89ED-75ECA4D43F43}"/>
              </a:ext>
            </a:extLst>
          </p:cNvPr>
          <p:cNvSpPr/>
          <p:nvPr/>
        </p:nvSpPr>
        <p:spPr>
          <a:xfrm>
            <a:off x="3295597" y="3087885"/>
            <a:ext cx="290146" cy="24003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8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BDBC526-6DCD-4FF6-8395-D8C22E46E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790" y="549276"/>
            <a:ext cx="4028988" cy="650259"/>
          </a:xfrm>
        </p:spPr>
        <p:txBody>
          <a:bodyPr vert="horz" wrap="square" lIns="0" tIns="0" rIns="0" bIns="0" rtlCol="0" anchor="b" anchorCtr="0">
            <a:normAutofit fontScale="90000"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Previous Research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6" r="238"/>
          <a:stretch/>
        </p:blipFill>
        <p:spPr>
          <a:xfrm>
            <a:off x="4554611" y="772053"/>
            <a:ext cx="7376434" cy="5313894"/>
          </a:xfrm>
          <a:custGeom>
            <a:avLst/>
            <a:gdLst/>
            <a:ahLst/>
            <a:cxnLst/>
            <a:rect l="l" t="t" r="r" b="b"/>
            <a:pathLst>
              <a:path w="7641102" h="6858000">
                <a:moveTo>
                  <a:pt x="0" y="0"/>
                </a:moveTo>
                <a:lnTo>
                  <a:pt x="7641102" y="0"/>
                </a:lnTo>
                <a:lnTo>
                  <a:pt x="764110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FF3A87B-2255-45E0-A551-C11FAF932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50898" y="5773729"/>
            <a:ext cx="7641102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22CC4F72-45FE-4879-9B5C-252E3947A81A}"/>
              </a:ext>
            </a:extLst>
          </p:cNvPr>
          <p:cNvSpPr txBox="1">
            <a:spLocks/>
          </p:cNvSpPr>
          <p:nvPr/>
        </p:nvSpPr>
        <p:spPr>
          <a:xfrm>
            <a:off x="260955" y="1497016"/>
            <a:ext cx="3926055" cy="4588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Reconnaissance by Streig and </a:t>
            </a:r>
            <a:r>
              <a:rPr lang="en-US" sz="1800" dirty="0" err="1"/>
              <a:t>Maddin</a:t>
            </a:r>
            <a:r>
              <a:rPr lang="en-US" sz="1800" dirty="0"/>
              <a:t> successfully located an ideal trench site in a small wetland along the White River.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Small drainage was impounded by ~2m of downward motion along the fault.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Best location to find datable organic material and thinly bedded strata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Gouge cores obtained by Streig found  buried organic material age dated to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3446 – 3561 BP</a:t>
            </a:r>
            <a:endParaRPr lang="en-US" sz="1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457200" lvl="1" indent="0"/>
            <a:endParaRPr lang="en-US" sz="1800" dirty="0"/>
          </a:p>
          <a:p>
            <a:pPr marL="457200" lvl="1" indent="0"/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972B6C-1D0A-4A26-9792-F15159263164}"/>
              </a:ext>
            </a:extLst>
          </p:cNvPr>
          <p:cNvSpPr txBox="1"/>
          <p:nvPr/>
        </p:nvSpPr>
        <p:spPr>
          <a:xfrm>
            <a:off x="6365631" y="6417655"/>
            <a:ext cx="3113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 provided by Dr. Ashley Streig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BDAC27-7585-4F89-9342-6353B1241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1566"/>
            <a:ext cx="3682725" cy="6104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9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957DF9C-395B-4C10-814D-D552698D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25" y="97875"/>
            <a:ext cx="11090275" cy="655271"/>
          </a:xfrm>
        </p:spPr>
        <p:txBody>
          <a:bodyPr/>
          <a:lstStyle/>
          <a:p>
            <a:pPr algn="ctr"/>
            <a:r>
              <a:rPr lang="en-US" sz="4000" dirty="0"/>
              <a:t>Current Research</a:t>
            </a:r>
          </a:p>
        </p:txBody>
      </p:sp>
      <p:pic>
        <p:nvPicPr>
          <p:cNvPr id="14" name="Content Placeholder 13" descr="A picture containing tree, outdoor, plant, forest&#10;&#10;Description automatically generated">
            <a:extLst>
              <a:ext uri="{FF2B5EF4-FFF2-40B4-BE49-F238E27FC236}">
                <a16:creationId xmlns:a16="http://schemas.microsoft.com/office/drawing/2014/main" id="{8DDAE095-6B2A-45A0-8BA3-0D1E53B0D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10800000">
            <a:off x="1917078" y="717976"/>
            <a:ext cx="7784104" cy="5838078"/>
          </a:xfrm>
        </p:spPr>
      </p:pic>
      <p:pic>
        <p:nvPicPr>
          <p:cNvPr id="16" name="Picture 15" descr="A picture containing outdoor, grass, ground, tree&#10;&#10;Description automatically generated">
            <a:extLst>
              <a:ext uri="{FF2B5EF4-FFF2-40B4-BE49-F238E27FC236}">
                <a16:creationId xmlns:a16="http://schemas.microsoft.com/office/drawing/2014/main" id="{DD98DEA0-9844-49A2-B62A-3DE092630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362" y="682805"/>
            <a:ext cx="3979536" cy="5838079"/>
          </a:xfrm>
          <a:prstGeom prst="rect">
            <a:avLst/>
          </a:prstGeom>
        </p:spPr>
      </p:pic>
      <p:pic>
        <p:nvPicPr>
          <p:cNvPr id="18" name="Picture 17" descr="A picture containing outdoor, grass, nature, dirt&#10;&#10;Description automatically generated">
            <a:extLst>
              <a:ext uri="{FF2B5EF4-FFF2-40B4-BE49-F238E27FC236}">
                <a16:creationId xmlns:a16="http://schemas.microsoft.com/office/drawing/2014/main" id="{274BCBB5-22CC-4188-BFF7-74E459EF3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078" y="682805"/>
            <a:ext cx="8006862" cy="600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30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mmal&#10;&#10;Description automatically generated">
            <a:extLst>
              <a:ext uri="{FF2B5EF4-FFF2-40B4-BE49-F238E27FC236}">
                <a16:creationId xmlns:a16="http://schemas.microsoft.com/office/drawing/2014/main" id="{473C6D8B-7F83-403C-A23C-083BB47DA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60" y="998365"/>
            <a:ext cx="4954172" cy="5206346"/>
          </a:xfrm>
          <a:prstGeom prst="rect">
            <a:avLst/>
          </a:prstGeom>
        </p:spPr>
      </p:pic>
      <p:pic>
        <p:nvPicPr>
          <p:cNvPr id="8" name="Picture 7" descr="A picture containing letter&#10;&#10;Description automatically generated">
            <a:extLst>
              <a:ext uri="{FF2B5EF4-FFF2-40B4-BE49-F238E27FC236}">
                <a16:creationId xmlns:a16="http://schemas.microsoft.com/office/drawing/2014/main" id="{D3DDE585-1BFF-43CE-BACB-C85ED15E1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150" y="1039484"/>
            <a:ext cx="4954173" cy="5195328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7F8B99-D97B-424D-A1FC-7FD273883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5150" y="1030692"/>
            <a:ext cx="4954172" cy="5248064"/>
          </a:xfrm>
          <a:prstGeom prst="rect">
            <a:avLst/>
          </a:prstGeom>
        </p:spPr>
      </p:pic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947B7E01-5474-4D53-ADBD-A7CB4156ED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148" y="1039483"/>
            <a:ext cx="4954171" cy="5223247"/>
          </a:xfrm>
          <a:prstGeom prst="rect">
            <a:avLst/>
          </a:prstGeom>
        </p:spPr>
      </p:pic>
      <p:pic>
        <p:nvPicPr>
          <p:cNvPr id="14" name="Picture 1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EBB57DA-1687-4213-8DD0-603680054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144" y="1023456"/>
            <a:ext cx="4954171" cy="5288697"/>
          </a:xfrm>
          <a:prstGeom prst="rect">
            <a:avLst/>
          </a:prstGeom>
        </p:spPr>
      </p:pic>
      <p:sp>
        <p:nvSpPr>
          <p:cNvPr id="15" name="Title 9">
            <a:extLst>
              <a:ext uri="{FF2B5EF4-FFF2-40B4-BE49-F238E27FC236}">
                <a16:creationId xmlns:a16="http://schemas.microsoft.com/office/drawing/2014/main" id="{4BAEDDA5-D6E9-4BC0-A847-84A5B9DB8935}"/>
              </a:ext>
            </a:extLst>
          </p:cNvPr>
          <p:cNvSpPr txBox="1">
            <a:spLocks/>
          </p:cNvSpPr>
          <p:nvPr/>
        </p:nvSpPr>
        <p:spPr>
          <a:xfrm>
            <a:off x="480525" y="97875"/>
            <a:ext cx="11090275" cy="65527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/>
              <a:t>Mapping!</a:t>
            </a:r>
          </a:p>
        </p:txBody>
      </p:sp>
    </p:spTree>
    <p:extLst>
      <p:ext uri="{BB962C8B-B14F-4D97-AF65-F5344CB8AC3E}">
        <p14:creationId xmlns:p14="http://schemas.microsoft.com/office/powerpoint/2010/main" val="211180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42F083-C640-4565-B97B-8CB0CBC17F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6639240" y="807419"/>
            <a:ext cx="5676353" cy="4257264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957DF9C-395B-4C10-814D-D552698D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34" y="426426"/>
            <a:ext cx="6122497" cy="857251"/>
          </a:xfrm>
        </p:spPr>
        <p:txBody>
          <a:bodyPr/>
          <a:lstStyle/>
          <a:p>
            <a:pPr algn="ctr"/>
            <a:r>
              <a:rPr lang="en-US" sz="4800" dirty="0"/>
              <a:t>What now?</a:t>
            </a:r>
          </a:p>
        </p:txBody>
      </p:sp>
      <p:pic>
        <p:nvPicPr>
          <p:cNvPr id="12" name="Picture 11" descr="A picture containing ground&#10;&#10;Description automatically generated">
            <a:extLst>
              <a:ext uri="{FF2B5EF4-FFF2-40B4-BE49-F238E27FC236}">
                <a16:creationId xmlns:a16="http://schemas.microsoft.com/office/drawing/2014/main" id="{660CF78F-7EFC-4EB0-8320-59305F1D0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580483" y="1825808"/>
            <a:ext cx="4768302" cy="3576227"/>
          </a:xfrm>
          <a:prstGeom prst="rect">
            <a:avLst/>
          </a:prstGeom>
        </p:spPr>
      </p:pic>
      <p:pic>
        <p:nvPicPr>
          <p:cNvPr id="15" name="Picture 14" descr="A picture containing grass&#10;&#10;Description automatically generated">
            <a:extLst>
              <a:ext uri="{FF2B5EF4-FFF2-40B4-BE49-F238E27FC236}">
                <a16:creationId xmlns:a16="http://schemas.microsoft.com/office/drawing/2014/main" id="{BF36821B-7F48-4AD4-BBD4-694391795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28598" y="2769576"/>
            <a:ext cx="4882664" cy="3661998"/>
          </a:xfrm>
          <a:prstGeom prst="rect">
            <a:avLst/>
          </a:prstGeom>
        </p:spPr>
      </p:pic>
      <p:pic>
        <p:nvPicPr>
          <p:cNvPr id="19" name="Picture 18" descr="A picture containing person, outdoor, plastic&#10;&#10;Description automatically generated">
            <a:extLst>
              <a:ext uri="{FF2B5EF4-FFF2-40B4-BE49-F238E27FC236}">
                <a16:creationId xmlns:a16="http://schemas.microsoft.com/office/drawing/2014/main" id="{1EFD8157-EA18-41E8-B88B-A51F8E00CA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2048" y="423178"/>
            <a:ext cx="7769469" cy="582710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BB40496-602E-4544-8348-3C8BBF9A68E0}"/>
              </a:ext>
            </a:extLst>
          </p:cNvPr>
          <p:cNvSpPr/>
          <p:nvPr/>
        </p:nvSpPr>
        <p:spPr>
          <a:xfrm>
            <a:off x="1842049" y="423178"/>
            <a:ext cx="9004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Is the Twin Lakes Fault Zone…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B3C8BDA-EA81-4FFF-833A-1E3685AFB8E4}"/>
              </a:ext>
            </a:extLst>
          </p:cNvPr>
          <p:cNvSpPr/>
          <p:nvPr/>
        </p:nvSpPr>
        <p:spPr>
          <a:xfrm>
            <a:off x="2957159" y="1363324"/>
            <a:ext cx="5388892" cy="145226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0" cap="none" spc="0" dirty="0">
                <a:ln w="0"/>
                <a:solidFill>
                  <a:schemeClr val="tx1"/>
                </a:solidFill>
                <a:effectLst>
                  <a:glow rad="101600">
                    <a:srgbClr val="FF0000">
                      <a:alpha val="60000"/>
                    </a:srgb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ACTIVE???</a:t>
            </a:r>
          </a:p>
        </p:txBody>
      </p:sp>
    </p:spTree>
    <p:extLst>
      <p:ext uri="{BB962C8B-B14F-4D97-AF65-F5344CB8AC3E}">
        <p14:creationId xmlns:p14="http://schemas.microsoft.com/office/powerpoint/2010/main" val="395060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7791651-E6AB-4FF2-BB74-914C11DEF4FF}"/>
              </a:ext>
            </a:extLst>
          </p:cNvPr>
          <p:cNvSpPr txBox="1"/>
          <p:nvPr/>
        </p:nvSpPr>
        <p:spPr>
          <a:xfrm>
            <a:off x="304800" y="1172308"/>
            <a:ext cx="543950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Acknowledgements:</a:t>
            </a:r>
          </a:p>
          <a:p>
            <a:endParaRPr lang="en-US" sz="2000" dirty="0"/>
          </a:p>
          <a:p>
            <a:r>
              <a:rPr lang="en-US" sz="2000" dirty="0"/>
              <a:t>Dr. Ashley Streig, PSU</a:t>
            </a:r>
          </a:p>
          <a:p>
            <a:endParaRPr lang="en-US" sz="2000" dirty="0"/>
          </a:p>
          <a:p>
            <a:r>
              <a:rPr lang="en-US" sz="2000" dirty="0"/>
              <a:t>Ian Madden, DOGAMI</a:t>
            </a:r>
          </a:p>
          <a:p>
            <a:endParaRPr lang="en-US" sz="2000" dirty="0"/>
          </a:p>
          <a:p>
            <a:r>
              <a:rPr lang="en-US" sz="2000" dirty="0"/>
              <a:t>Cody Duckworth, Western Washington University</a:t>
            </a:r>
          </a:p>
          <a:p>
            <a:endParaRPr lang="en-US" sz="2000" dirty="0"/>
          </a:p>
          <a:p>
            <a:r>
              <a:rPr lang="en-US" sz="2000" dirty="0"/>
              <a:t>PSU McNair program</a:t>
            </a:r>
          </a:p>
          <a:p>
            <a:endParaRPr lang="en-US" sz="2000" dirty="0"/>
          </a:p>
          <a:p>
            <a:r>
              <a:rPr lang="en-US" sz="2000" dirty="0"/>
              <a:t>PSU Geology students and faculty</a:t>
            </a:r>
          </a:p>
          <a:p>
            <a:endParaRPr lang="en-US" sz="2000" dirty="0"/>
          </a:p>
          <a:p>
            <a:r>
              <a:rPr lang="en-US" sz="2000" dirty="0" err="1"/>
              <a:t>Daina</a:t>
            </a:r>
            <a:r>
              <a:rPr lang="en-US" sz="2000" dirty="0"/>
              <a:t> Hardesty, MHCC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FC094F-DA01-4289-913F-6249CB06E236}"/>
              </a:ext>
            </a:extLst>
          </p:cNvPr>
          <p:cNvSpPr txBox="1"/>
          <p:nvPr/>
        </p:nvSpPr>
        <p:spPr>
          <a:xfrm>
            <a:off x="3253154" y="872262"/>
            <a:ext cx="42457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CA2A2B-F60C-4105-A5C4-C8BC9037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0050" y="3429000"/>
            <a:ext cx="3131175" cy="3212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CE8080-DE52-4FBE-89E1-BEE9814A1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01" y="296550"/>
            <a:ext cx="4711524" cy="29681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A4812E-5F31-4B4D-92AE-2E8CD7A063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494" y="3619204"/>
            <a:ext cx="3775806" cy="283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3263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DE4876F9-7AE1-498D-B8FE-1E3AD703D2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811A92-D464-4AC4-A396-BA73B10CEEA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3D float design</Template>
  <TotalTime>2019</TotalTime>
  <Words>621</Words>
  <Application>Microsoft Office PowerPoint</Application>
  <PresentationFormat>Widescreen</PresentationFormat>
  <Paragraphs>93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Gill Sans MT</vt:lpstr>
      <vt:lpstr>Walbaum Display</vt:lpstr>
      <vt:lpstr>3DFloatVTI</vt:lpstr>
      <vt:lpstr>PowerPoint Presentation</vt:lpstr>
      <vt:lpstr>Mount Hood</vt:lpstr>
      <vt:lpstr>Mount Hood Fault Zone</vt:lpstr>
      <vt:lpstr>Previous Research</vt:lpstr>
      <vt:lpstr>Current Research</vt:lpstr>
      <vt:lpstr>PowerPoint Presentation</vt:lpstr>
      <vt:lpstr>What now?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Paleoseismic study of the Twin Lakes Fault, Mount Hood Fault zone, Oregon</dc:title>
  <dc:creator>Charlie Carr</dc:creator>
  <cp:lastModifiedBy>Charlie Carr</cp:lastModifiedBy>
  <cp:revision>24</cp:revision>
  <dcterms:created xsi:type="dcterms:W3CDTF">2021-05-18T20:15:32Z</dcterms:created>
  <dcterms:modified xsi:type="dcterms:W3CDTF">2021-08-11T20:45:11Z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