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16"/>
  </p:notesMasterIdLst>
  <p:sldIdLst>
    <p:sldId id="306" r:id="rId5"/>
    <p:sldId id="318" r:id="rId6"/>
    <p:sldId id="313" r:id="rId7"/>
    <p:sldId id="303" r:id="rId8"/>
    <p:sldId id="316" r:id="rId9"/>
    <p:sldId id="317" r:id="rId10"/>
    <p:sldId id="312" r:id="rId11"/>
    <p:sldId id="311" r:id="rId12"/>
    <p:sldId id="314" r:id="rId13"/>
    <p:sldId id="310" r:id="rId14"/>
    <p:sldId id="31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E9F2AC2C-D845-296E-F737-743C41B3A981}" name="Jane" initials="J" userId="S::arterber@ohsu.edu::9b93e8d3-25cf-475d-ac2d-f4fcaad753b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BE00"/>
    <a:srgbClr val="8D7006"/>
    <a:srgbClr val="FFD418"/>
    <a:srgbClr val="CF8600"/>
    <a:srgbClr val="8BCAFF"/>
    <a:srgbClr val="FF09FF"/>
    <a:srgbClr val="02FF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8" autoAdjust="0"/>
    <p:restoredTop sz="84967" autoAdjust="0"/>
  </p:normalViewPr>
  <p:slideViewPr>
    <p:cSldViewPr snapToGrid="0">
      <p:cViewPr>
        <p:scale>
          <a:sx n="82" d="100"/>
          <a:sy n="82" d="100"/>
        </p:scale>
        <p:origin x="629" y="72"/>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5/6/2024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a:lstStyle>
            <a:lvl1pPr>
              <a:defRPr>
                <a:solidFill>
                  <a:schemeClr val="bg1"/>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1000">
              <a:srgbClr val="92D050"/>
            </a:gs>
            <a:gs pos="12000">
              <a:srgbClr val="FFFF99"/>
            </a:gs>
            <a:gs pos="51000">
              <a:schemeClr val="accent6">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531845" y="445070"/>
            <a:ext cx="9451910" cy="2843784"/>
          </a:xfrm>
        </p:spPr>
        <p:txBody>
          <a:bodyPr>
            <a:noAutofit/>
          </a:bodyPr>
          <a:lstStyle/>
          <a:p>
            <a:r>
              <a:rPr lang="en-US" sz="4400" i="0" cap="none" dirty="0">
                <a:solidFill>
                  <a:schemeClr val="accent6">
                    <a:lumMod val="50000"/>
                  </a:schemeClr>
                </a:solidFill>
                <a:effectLst/>
                <a:latin typeface="Book Antiqua" panose="02040602050305030304" pitchFamily="18" charset="0"/>
              </a:rPr>
              <a:t>Hell’s Tails: Localizing the tail </a:t>
            </a:r>
            <a:r>
              <a:rPr lang="en-US" sz="4400" cap="none" dirty="0">
                <a:solidFill>
                  <a:schemeClr val="accent6">
                    <a:lumMod val="50000"/>
                  </a:schemeClr>
                </a:solidFill>
                <a:latin typeface="Book Antiqua" panose="02040602050305030304" pitchFamily="18" charset="0"/>
              </a:rPr>
              <a:t>p</a:t>
            </a:r>
            <a:r>
              <a:rPr lang="en-US" sz="4400" i="0" cap="none" dirty="0">
                <a:solidFill>
                  <a:schemeClr val="accent6">
                    <a:lumMod val="50000"/>
                  </a:schemeClr>
                </a:solidFill>
                <a:effectLst/>
                <a:latin typeface="Book Antiqua" panose="02040602050305030304" pitchFamily="18" charset="0"/>
              </a:rPr>
              <a:t>roteins </a:t>
            </a:r>
            <a:r>
              <a:rPr lang="en-US" sz="4400" cap="none" dirty="0">
                <a:solidFill>
                  <a:schemeClr val="accent6">
                    <a:lumMod val="50000"/>
                  </a:schemeClr>
                </a:solidFill>
                <a:latin typeface="Book Antiqua" panose="02040602050305030304" pitchFamily="18" charset="0"/>
              </a:rPr>
              <a:t>o</a:t>
            </a:r>
            <a:r>
              <a:rPr lang="en-US" sz="4400" i="0" cap="none" dirty="0">
                <a:solidFill>
                  <a:schemeClr val="accent6">
                    <a:lumMod val="50000"/>
                  </a:schemeClr>
                </a:solidFill>
                <a:effectLst/>
                <a:latin typeface="Book Antiqua" panose="02040602050305030304" pitchFamily="18" charset="0"/>
              </a:rPr>
              <a:t>f </a:t>
            </a:r>
            <a:r>
              <a:rPr lang="en-US" sz="4400" cap="none" dirty="0">
                <a:solidFill>
                  <a:schemeClr val="accent6">
                    <a:lumMod val="50000"/>
                  </a:schemeClr>
                </a:solidFill>
                <a:latin typeface="Book Antiqua" panose="02040602050305030304" pitchFamily="18" charset="0"/>
              </a:rPr>
              <a:t>t</a:t>
            </a:r>
            <a:r>
              <a:rPr lang="en-US" sz="4400" i="0" cap="none" dirty="0">
                <a:solidFill>
                  <a:schemeClr val="accent6">
                    <a:lumMod val="50000"/>
                  </a:schemeClr>
                </a:solidFill>
                <a:effectLst/>
                <a:latin typeface="Book Antiqua" panose="02040602050305030304" pitchFamily="18" charset="0"/>
              </a:rPr>
              <a:t>he hyperthermophile-infecting virus </a:t>
            </a:r>
            <a:r>
              <a:rPr lang="en-US" sz="4400" cap="none" dirty="0">
                <a:solidFill>
                  <a:schemeClr val="accent6">
                    <a:lumMod val="50000"/>
                  </a:schemeClr>
                </a:solidFill>
                <a:latin typeface="Book Antiqua" panose="02040602050305030304" pitchFamily="18" charset="0"/>
                <a:cs typeface="Times New Roman"/>
              </a:rPr>
              <a:t>SSV1</a:t>
            </a:r>
            <a:endParaRPr lang="en-US" sz="4400" cap="none" dirty="0">
              <a:solidFill>
                <a:schemeClr val="accent6">
                  <a:lumMod val="50000"/>
                </a:schemeClr>
              </a:solidFill>
              <a:latin typeface="Book Antiqua" panose="02040602050305030304" pitchFamily="18" charset="0"/>
            </a:endParaRPr>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5561046" y="4700016"/>
            <a:ext cx="5980922" cy="1197864"/>
          </a:xfrm>
        </p:spPr>
        <p:txBody>
          <a:bodyPr>
            <a:normAutofit/>
          </a:bodyPr>
          <a:lstStyle/>
          <a:p>
            <a:r>
              <a:rPr lang="en-US" sz="3000" u="sng" dirty="0">
                <a:solidFill>
                  <a:schemeClr val="accent6">
                    <a:lumMod val="50000"/>
                  </a:schemeClr>
                </a:solidFill>
                <a:latin typeface="+mj-lt"/>
              </a:rPr>
              <a:t>Jane Arterberry</a:t>
            </a:r>
            <a:r>
              <a:rPr lang="en-US" sz="3000" dirty="0">
                <a:solidFill>
                  <a:schemeClr val="accent6">
                    <a:lumMod val="50000"/>
                  </a:schemeClr>
                </a:solidFill>
                <a:latin typeface="+mj-lt"/>
              </a:rPr>
              <a:t>, Jono Abshier, Ken Stedman</a:t>
            </a:r>
            <a:endParaRPr lang="en-US" sz="3000" u="sng" dirty="0">
              <a:solidFill>
                <a:schemeClr val="accent6">
                  <a:lumMod val="50000"/>
                </a:schemeClr>
              </a:solidFill>
              <a:latin typeface="+mj-lt"/>
            </a:endParaRPr>
          </a:p>
          <a:p>
            <a:endParaRPr lang="en-US" dirty="0"/>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FB95-2803-4882-8DE6-333A75D37240}"/>
              </a:ext>
            </a:extLst>
          </p:cNvPr>
          <p:cNvSpPr>
            <a:spLocks noGrp="1"/>
          </p:cNvSpPr>
          <p:nvPr>
            <p:ph type="ctrTitle"/>
          </p:nvPr>
        </p:nvSpPr>
        <p:spPr>
          <a:xfrm>
            <a:off x="7225505" y="-44191"/>
            <a:ext cx="4469364" cy="1020948"/>
          </a:xfrm>
        </p:spPr>
        <p:txBody>
          <a:bodyPr/>
          <a:lstStyle/>
          <a:p>
            <a:pPr algn="ctr"/>
            <a:r>
              <a:rPr lang="en-US" sz="3600" b="1" dirty="0">
                <a:solidFill>
                  <a:schemeClr val="accent6">
                    <a:lumMod val="50000"/>
                  </a:schemeClr>
                </a:solidFill>
                <a:latin typeface="Book Antiqua" panose="02040602050305030304" pitchFamily="18" charset="0"/>
              </a:rPr>
              <a:t>Acknowledgements</a:t>
            </a:r>
            <a:endParaRPr lang="en-US" b="1" dirty="0">
              <a:solidFill>
                <a:schemeClr val="accent6">
                  <a:lumMod val="50000"/>
                </a:schemeClr>
              </a:solidFill>
              <a:latin typeface="Book Antiqua" panose="02040602050305030304" pitchFamily="18" charset="0"/>
            </a:endParaRPr>
          </a:p>
        </p:txBody>
      </p:sp>
      <p:sp>
        <p:nvSpPr>
          <p:cNvPr id="3" name="Subtitle 2">
            <a:extLst>
              <a:ext uri="{FF2B5EF4-FFF2-40B4-BE49-F238E27FC236}">
                <a16:creationId xmlns:a16="http://schemas.microsoft.com/office/drawing/2014/main" id="{8AFC25C2-2815-4A92-A043-0CEC83591A94}"/>
              </a:ext>
            </a:extLst>
          </p:cNvPr>
          <p:cNvSpPr>
            <a:spLocks noGrp="1"/>
          </p:cNvSpPr>
          <p:nvPr>
            <p:ph type="subTitle" idx="1"/>
          </p:nvPr>
        </p:nvSpPr>
        <p:spPr>
          <a:xfrm>
            <a:off x="7225505" y="1157473"/>
            <a:ext cx="4469364" cy="5383286"/>
          </a:xfrm>
        </p:spPr>
        <p:txBody>
          <a:bodyPr>
            <a:noAutofit/>
          </a:bodyPr>
          <a:lstStyle/>
          <a:p>
            <a:pPr algn="just"/>
            <a:r>
              <a:rPr lang="en-US" sz="1750" dirty="0">
                <a:solidFill>
                  <a:schemeClr val="accent6">
                    <a:lumMod val="50000"/>
                  </a:schemeClr>
                </a:solidFill>
                <a:latin typeface="+mj-lt"/>
              </a:rPr>
              <a:t>Thank you to the eXtreme Virus Lab, especially Jono Abshier and Dr. Ken Stedman, and BUILD EXITO staff at Portland State University for their mentorship and facilitation of this research.</a:t>
            </a:r>
          </a:p>
          <a:p>
            <a:pPr algn="just"/>
            <a:endParaRPr lang="en-US" sz="1750" dirty="0">
              <a:solidFill>
                <a:schemeClr val="accent6">
                  <a:lumMod val="50000"/>
                </a:schemeClr>
              </a:solidFill>
              <a:latin typeface="+mj-lt"/>
            </a:endParaRPr>
          </a:p>
          <a:p>
            <a:pPr algn="just"/>
            <a:r>
              <a:rPr lang="en-US" sz="1750" dirty="0">
                <a:solidFill>
                  <a:schemeClr val="accent6">
                    <a:lumMod val="50000"/>
                  </a:schemeClr>
                </a:solidFill>
                <a:latin typeface="+mj-lt"/>
              </a:rPr>
              <a:t>Thank you to Bryon </a:t>
            </a:r>
            <a:r>
              <a:rPr lang="en-US" sz="1750" dirty="0">
                <a:solidFill>
                  <a:schemeClr val="accent6">
                    <a:lumMod val="50000"/>
                  </a:schemeClr>
                </a:solidFill>
              </a:rPr>
              <a:t>Mahler and Marc Morais for their SSV1 rendering.</a:t>
            </a:r>
          </a:p>
          <a:p>
            <a:pPr algn="just"/>
            <a:endParaRPr lang="en-US" sz="1750" dirty="0">
              <a:solidFill>
                <a:schemeClr val="accent6">
                  <a:lumMod val="50000"/>
                </a:schemeClr>
              </a:solidFill>
              <a:latin typeface="+mj-lt"/>
            </a:endParaRPr>
          </a:p>
          <a:p>
            <a:pPr algn="just"/>
            <a:r>
              <a:rPr lang="en-US" sz="1750" dirty="0">
                <a:solidFill>
                  <a:schemeClr val="accent6">
                    <a:lumMod val="50000"/>
                  </a:schemeClr>
                </a:solidFill>
                <a:latin typeface="+mj-lt"/>
              </a:rPr>
              <a:t>This work was supported by the National Institutes of Health Common Fund and Office of Scientific Workforce Diversity awards UL1GM118964, RL5GM118963, and TL4GM118965, administered by the National Institute of General Medical Sciences.</a:t>
            </a:r>
          </a:p>
        </p:txBody>
      </p:sp>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a:lstStyle/>
          <a:p>
            <a:r>
              <a:rPr lang="en-US" dirty="0"/>
              <a:t> </a:t>
            </a:r>
          </a:p>
        </p:txBody>
      </p:sp>
      <p:sp>
        <p:nvSpPr>
          <p:cNvPr id="10" name="Slide Number Placeholder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a:lstStyle/>
          <a:p>
            <a:r>
              <a:rPr lang="en-US" dirty="0"/>
              <a:t> </a:t>
            </a:r>
          </a:p>
        </p:txBody>
      </p:sp>
      <p:pic>
        <p:nvPicPr>
          <p:cNvPr id="14" name="Picture Placeholder 13" descr="A group of people posing for a photo&#10;&#10;Description automatically generated">
            <a:extLst>
              <a:ext uri="{FF2B5EF4-FFF2-40B4-BE49-F238E27FC236}">
                <a16:creationId xmlns:a16="http://schemas.microsoft.com/office/drawing/2014/main" id="{5C2C6F01-48A4-C8D3-7B18-0705CF21EE9D}"/>
              </a:ext>
            </a:extLst>
          </p:cNvPr>
          <p:cNvPicPr>
            <a:picLocks noGrp="1" noChangeAspect="1"/>
          </p:cNvPicPr>
          <p:nvPr>
            <p:ph type="pic" sz="quarter" idx="13"/>
          </p:nvPr>
        </p:nvPicPr>
        <p:blipFill rotWithShape="1">
          <a:blip r:embed="rId2"/>
          <a:srcRect l="19200" r="7224"/>
          <a:stretch/>
        </p:blipFill>
        <p:spPr>
          <a:xfrm>
            <a:off x="0" y="0"/>
            <a:ext cx="6728460" cy="6858000"/>
          </a:xfrm>
        </p:spPr>
      </p:pic>
      <p:sp>
        <p:nvSpPr>
          <p:cNvPr id="4" name="TextBox 3">
            <a:extLst>
              <a:ext uri="{FF2B5EF4-FFF2-40B4-BE49-F238E27FC236}">
                <a16:creationId xmlns:a16="http://schemas.microsoft.com/office/drawing/2014/main" id="{CF3F99C2-7CAA-0A88-7B68-0E76CD64698E}"/>
              </a:ext>
            </a:extLst>
          </p:cNvPr>
          <p:cNvSpPr txBox="1"/>
          <p:nvPr/>
        </p:nvSpPr>
        <p:spPr>
          <a:xfrm>
            <a:off x="-83431" y="6031080"/>
            <a:ext cx="6895322" cy="1015663"/>
          </a:xfrm>
          <a:prstGeom prst="rect">
            <a:avLst/>
          </a:prstGeom>
          <a:noFill/>
        </p:spPr>
        <p:txBody>
          <a:bodyPr wrap="square" rtlCol="0">
            <a:spAutoFit/>
          </a:bodyPr>
          <a:lstStyle/>
          <a:p>
            <a:pPr algn="just"/>
            <a:r>
              <a:rPr lang="en-US" sz="1500" dirty="0">
                <a:solidFill>
                  <a:schemeClr val="accent6">
                    <a:lumMod val="50000"/>
                  </a:schemeClr>
                </a:solidFill>
              </a:rPr>
              <a:t>Back row (L-R): Marcell Richard, Jane Arterberry, Marisa Gonzalez, Ken Stedman, Nacho de la Higuera, Jono Abshier, David Noeckel, front row </a:t>
            </a:r>
          </a:p>
          <a:p>
            <a:pPr algn="just"/>
            <a:r>
              <a:rPr lang="en-US" sz="1500" dirty="0">
                <a:solidFill>
                  <a:schemeClr val="accent6">
                    <a:lumMod val="50000"/>
                  </a:schemeClr>
                </a:solidFill>
              </a:rPr>
              <a:t>(L-R): Luna Romero, Jenni Tran, Lou Ann O’Connor, Helena Stedman</a:t>
            </a:r>
          </a:p>
          <a:p>
            <a:endParaRPr lang="en-US" sz="1500" dirty="0">
              <a:solidFill>
                <a:schemeClr val="accent6">
                  <a:lumMod val="50000"/>
                </a:schemeClr>
              </a:solidFill>
            </a:endParaRPr>
          </a:p>
        </p:txBody>
      </p:sp>
    </p:spTree>
    <p:extLst>
      <p:ext uri="{BB962C8B-B14F-4D97-AF65-F5344CB8AC3E}">
        <p14:creationId xmlns:p14="http://schemas.microsoft.com/office/powerpoint/2010/main" val="3561473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FDAF7-004A-DD03-D09E-D5FBAB304669}"/>
              </a:ext>
            </a:extLst>
          </p:cNvPr>
          <p:cNvSpPr>
            <a:spLocks noGrp="1"/>
          </p:cNvSpPr>
          <p:nvPr>
            <p:ph type="ctrTitle"/>
          </p:nvPr>
        </p:nvSpPr>
        <p:spPr>
          <a:xfrm>
            <a:off x="2959608" y="0"/>
            <a:ext cx="6272784" cy="2843784"/>
          </a:xfrm>
        </p:spPr>
        <p:txBody>
          <a:bodyPr/>
          <a:lstStyle/>
          <a:p>
            <a:pPr algn="ctr"/>
            <a:r>
              <a:rPr lang="en-US" cap="none" dirty="0">
                <a:solidFill>
                  <a:schemeClr val="accent6">
                    <a:lumMod val="50000"/>
                  </a:schemeClr>
                </a:solidFill>
                <a:latin typeface="Book Antiqua" panose="02040602050305030304" pitchFamily="18" charset="0"/>
              </a:rPr>
              <a:t>Thank you!</a:t>
            </a:r>
          </a:p>
        </p:txBody>
      </p:sp>
      <p:sp>
        <p:nvSpPr>
          <p:cNvPr id="3" name="Subtitle 2">
            <a:extLst>
              <a:ext uri="{FF2B5EF4-FFF2-40B4-BE49-F238E27FC236}">
                <a16:creationId xmlns:a16="http://schemas.microsoft.com/office/drawing/2014/main" id="{0EA88D06-B8AE-2076-D47C-A3F2524F5D10}"/>
              </a:ext>
            </a:extLst>
          </p:cNvPr>
          <p:cNvSpPr>
            <a:spLocks noGrp="1"/>
          </p:cNvSpPr>
          <p:nvPr>
            <p:ph type="subTitle" idx="1"/>
          </p:nvPr>
        </p:nvSpPr>
        <p:spPr>
          <a:xfrm>
            <a:off x="6764001" y="3288995"/>
            <a:ext cx="4924191" cy="1197864"/>
          </a:xfrm>
        </p:spPr>
        <p:txBody>
          <a:bodyPr/>
          <a:lstStyle/>
          <a:p>
            <a:r>
              <a:rPr lang="en-US" dirty="0">
                <a:solidFill>
                  <a:schemeClr val="accent6">
                    <a:lumMod val="50000"/>
                  </a:schemeClr>
                </a:solidFill>
              </a:rPr>
              <a:t> </a:t>
            </a:r>
          </a:p>
        </p:txBody>
      </p:sp>
      <p:sp>
        <p:nvSpPr>
          <p:cNvPr id="6" name="TextBox 5">
            <a:extLst>
              <a:ext uri="{FF2B5EF4-FFF2-40B4-BE49-F238E27FC236}">
                <a16:creationId xmlns:a16="http://schemas.microsoft.com/office/drawing/2014/main" id="{D18749AD-26B1-FE71-7D6A-9FF9A0FE469A}"/>
              </a:ext>
            </a:extLst>
          </p:cNvPr>
          <p:cNvSpPr txBox="1"/>
          <p:nvPr/>
        </p:nvSpPr>
        <p:spPr>
          <a:xfrm>
            <a:off x="4301908" y="3288995"/>
            <a:ext cx="3588184" cy="1200329"/>
          </a:xfrm>
          <a:prstGeom prst="rect">
            <a:avLst/>
          </a:prstGeom>
          <a:noFill/>
        </p:spPr>
        <p:txBody>
          <a:bodyPr wrap="square" rtlCol="0">
            <a:spAutoFit/>
          </a:bodyPr>
          <a:lstStyle/>
          <a:p>
            <a:pPr algn="ctr"/>
            <a:r>
              <a:rPr lang="en-US" sz="2400" dirty="0">
                <a:solidFill>
                  <a:schemeClr val="accent6">
                    <a:lumMod val="50000"/>
                  </a:schemeClr>
                </a:solidFill>
              </a:rPr>
              <a:t>Check out the eXtreme Virus Lab website: </a:t>
            </a:r>
            <a:r>
              <a:rPr lang="en-US" sz="2400" u="sng" dirty="0">
                <a:solidFill>
                  <a:schemeClr val="accent6">
                    <a:lumMod val="50000"/>
                  </a:schemeClr>
                </a:solidFill>
              </a:rPr>
              <a:t>eXtremeViruses.org</a:t>
            </a:r>
          </a:p>
        </p:txBody>
      </p:sp>
      <p:pic>
        <p:nvPicPr>
          <p:cNvPr id="17" name="Picture 16" descr="A white object with a black background&#10;&#10;Description automatically generated">
            <a:extLst>
              <a:ext uri="{FF2B5EF4-FFF2-40B4-BE49-F238E27FC236}">
                <a16:creationId xmlns:a16="http://schemas.microsoft.com/office/drawing/2014/main" id="{EED388A1-9388-D47C-3357-EA12C1F9C191}"/>
              </a:ext>
            </a:extLst>
          </p:cNvPr>
          <p:cNvPicPr>
            <a:picLocks noChangeAspect="1"/>
          </p:cNvPicPr>
          <p:nvPr/>
        </p:nvPicPr>
        <p:blipFill>
          <a:blip r:embed="rId2"/>
          <a:stretch>
            <a:fillRect/>
          </a:stretch>
        </p:blipFill>
        <p:spPr>
          <a:xfrm rot="16200000">
            <a:off x="5707928" y="4481568"/>
            <a:ext cx="776144" cy="1534798"/>
          </a:xfrm>
          <a:prstGeom prst="rect">
            <a:avLst/>
          </a:prstGeom>
        </p:spPr>
      </p:pic>
    </p:spTree>
    <p:extLst>
      <p:ext uri="{BB962C8B-B14F-4D97-AF65-F5344CB8AC3E}">
        <p14:creationId xmlns:p14="http://schemas.microsoft.com/office/powerpoint/2010/main" val="3645198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5278-3D07-466F-8351-667A2EBEABB8}"/>
              </a:ext>
            </a:extLst>
          </p:cNvPr>
          <p:cNvSpPr>
            <a:spLocks noGrp="1"/>
          </p:cNvSpPr>
          <p:nvPr>
            <p:ph type="title"/>
          </p:nvPr>
        </p:nvSpPr>
        <p:spPr/>
        <p:txBody>
          <a:bodyPr>
            <a:normAutofit/>
          </a:bodyPr>
          <a:lstStyle/>
          <a:p>
            <a:r>
              <a:rPr lang="en-US" b="1" dirty="0">
                <a:solidFill>
                  <a:schemeClr val="accent6">
                    <a:lumMod val="50000"/>
                  </a:schemeClr>
                </a:solidFill>
                <a:latin typeface="Book Antiqua" panose="02040602050305030304" pitchFamily="18" charset="0"/>
              </a:rPr>
              <a:t>What is SSV1?</a:t>
            </a:r>
          </a:p>
        </p:txBody>
      </p:sp>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p:txBody>
          <a:bodyPr>
            <a:normAutofit/>
          </a:bodyPr>
          <a:lstStyle/>
          <a:p>
            <a:pPr>
              <a:spcAft>
                <a:spcPts val="600"/>
              </a:spcAft>
            </a:pPr>
            <a:r>
              <a:rPr lang="en-US" dirty="0">
                <a:solidFill>
                  <a:schemeClr val="accent2"/>
                </a:solidFill>
              </a:rPr>
              <a:t> </a:t>
            </a:r>
            <a:endParaRPr lang="en-US" b="1" cap="all" spc="100" dirty="0">
              <a:solidFill>
                <a:schemeClr val="accent2"/>
              </a:solidFill>
            </a:endParaRPr>
          </a:p>
        </p:txBody>
      </p:sp>
      <p:sp>
        <p:nvSpPr>
          <p:cNvPr id="4" name="Content Placeholder 3">
            <a:extLst>
              <a:ext uri="{FF2B5EF4-FFF2-40B4-BE49-F238E27FC236}">
                <a16:creationId xmlns:a16="http://schemas.microsoft.com/office/drawing/2014/main" id="{61DDD5E2-24CD-D404-86E0-C4E370E0449B}"/>
              </a:ext>
            </a:extLst>
          </p:cNvPr>
          <p:cNvSpPr>
            <a:spLocks noGrp="1"/>
          </p:cNvSpPr>
          <p:nvPr>
            <p:ph idx="1"/>
          </p:nvPr>
        </p:nvSpPr>
        <p:spPr>
          <a:xfrm>
            <a:off x="838200" y="1825625"/>
            <a:ext cx="136490" cy="324722"/>
          </a:xfrm>
        </p:spPr>
        <p:txBody>
          <a:bodyPr>
            <a:normAutofit fontScale="85000" lnSpcReduction="20000"/>
          </a:bodyPr>
          <a:lstStyle/>
          <a:p>
            <a:pPr marL="0" indent="0">
              <a:buNone/>
            </a:pPr>
            <a:r>
              <a:rPr lang="en-US" sz="2500" dirty="0">
                <a:solidFill>
                  <a:schemeClr val="accent6">
                    <a:lumMod val="50000"/>
                  </a:schemeClr>
                </a:solidFill>
              </a:rPr>
              <a:t>  </a:t>
            </a:r>
          </a:p>
        </p:txBody>
      </p:sp>
      <p:pic>
        <p:nvPicPr>
          <p:cNvPr id="7" name="Picture 6" descr="A newspaper article of people walking on a rocky slope&#10;&#10;Description automatically generated">
            <a:extLst>
              <a:ext uri="{FF2B5EF4-FFF2-40B4-BE49-F238E27FC236}">
                <a16:creationId xmlns:a16="http://schemas.microsoft.com/office/drawing/2014/main" id="{71DDE6E2-46AA-5B06-B6AA-887FC51D5C4A}"/>
              </a:ext>
            </a:extLst>
          </p:cNvPr>
          <p:cNvPicPr>
            <a:picLocks noChangeAspect="1"/>
          </p:cNvPicPr>
          <p:nvPr/>
        </p:nvPicPr>
        <p:blipFill rotWithShape="1">
          <a:blip r:embed="rId2"/>
          <a:srcRect l="1609" t="1811" r="563" b="1811"/>
          <a:stretch/>
        </p:blipFill>
        <p:spPr>
          <a:xfrm>
            <a:off x="2275114" y="1516620"/>
            <a:ext cx="7707086" cy="5204855"/>
          </a:xfrm>
          <a:prstGeom prst="rect">
            <a:avLst/>
          </a:prstGeom>
        </p:spPr>
      </p:pic>
    </p:spTree>
    <p:extLst>
      <p:ext uri="{BB962C8B-B14F-4D97-AF65-F5344CB8AC3E}">
        <p14:creationId xmlns:p14="http://schemas.microsoft.com/office/powerpoint/2010/main" val="11560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5278-3D07-466F-8351-667A2EBEABB8}"/>
              </a:ext>
            </a:extLst>
          </p:cNvPr>
          <p:cNvSpPr>
            <a:spLocks noGrp="1"/>
          </p:cNvSpPr>
          <p:nvPr>
            <p:ph type="title"/>
          </p:nvPr>
        </p:nvSpPr>
        <p:spPr/>
        <p:txBody>
          <a:bodyPr>
            <a:normAutofit/>
          </a:bodyPr>
          <a:lstStyle/>
          <a:p>
            <a:r>
              <a:rPr lang="en-US" b="1" dirty="0">
                <a:solidFill>
                  <a:schemeClr val="accent6">
                    <a:lumMod val="50000"/>
                  </a:schemeClr>
                </a:solidFill>
                <a:latin typeface="Book Antiqua" panose="02040602050305030304" pitchFamily="18" charset="0"/>
              </a:rPr>
              <a:t>Overview</a:t>
            </a:r>
          </a:p>
        </p:txBody>
      </p:sp>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p:txBody>
          <a:bodyPr>
            <a:normAutofit/>
          </a:bodyPr>
          <a:lstStyle/>
          <a:p>
            <a:pPr>
              <a:spcAft>
                <a:spcPts val="600"/>
              </a:spcAft>
            </a:pPr>
            <a:r>
              <a:rPr lang="en-US" dirty="0">
                <a:solidFill>
                  <a:schemeClr val="accent2"/>
                </a:solidFill>
              </a:rPr>
              <a:t> </a:t>
            </a:r>
            <a:endParaRPr lang="en-US" b="1" cap="all" spc="100" dirty="0">
              <a:solidFill>
                <a:schemeClr val="accent2"/>
              </a:solidFill>
            </a:endParaRPr>
          </a:p>
        </p:txBody>
      </p:sp>
      <p:sp>
        <p:nvSpPr>
          <p:cNvPr id="4" name="Content Placeholder 3">
            <a:extLst>
              <a:ext uri="{FF2B5EF4-FFF2-40B4-BE49-F238E27FC236}">
                <a16:creationId xmlns:a16="http://schemas.microsoft.com/office/drawing/2014/main" id="{61DDD5E2-24CD-D404-86E0-C4E370E0449B}"/>
              </a:ext>
            </a:extLst>
          </p:cNvPr>
          <p:cNvSpPr>
            <a:spLocks noGrp="1"/>
          </p:cNvSpPr>
          <p:nvPr>
            <p:ph idx="1"/>
          </p:nvPr>
        </p:nvSpPr>
        <p:spPr/>
        <p:txBody>
          <a:bodyPr>
            <a:normAutofit/>
          </a:bodyPr>
          <a:lstStyle/>
          <a:p>
            <a:pPr marL="0" indent="0">
              <a:buNone/>
            </a:pPr>
            <a:r>
              <a:rPr lang="en-US" sz="2500" b="0" i="1" u="none" strike="noStrike" dirty="0">
                <a:solidFill>
                  <a:schemeClr val="accent6">
                    <a:lumMod val="50000"/>
                  </a:schemeClr>
                </a:solidFill>
                <a:effectLst/>
              </a:rPr>
              <a:t>- Sacchrolobus </a:t>
            </a:r>
            <a:r>
              <a:rPr lang="en-US" sz="2500" b="0" u="none" strike="noStrike" dirty="0">
                <a:solidFill>
                  <a:schemeClr val="accent6">
                    <a:lumMod val="50000"/>
                  </a:schemeClr>
                </a:solidFill>
                <a:effectLst/>
              </a:rPr>
              <a:t>Spindle-Shaped Virus 1 </a:t>
            </a:r>
            <a:r>
              <a:rPr lang="en-US" sz="2500" b="0" i="0" u="none" strike="noStrike" dirty="0">
                <a:solidFill>
                  <a:schemeClr val="accent6">
                    <a:lumMod val="50000"/>
                  </a:schemeClr>
                </a:solidFill>
                <a:effectLst/>
              </a:rPr>
              <a:t>(SSV1) is an archaeal, extremophilic virus</a:t>
            </a:r>
          </a:p>
          <a:p>
            <a:pPr marL="0" indent="0">
              <a:buNone/>
            </a:pPr>
            <a:endParaRPr lang="en-US" sz="2500" b="0" i="0" u="none" strike="noStrike" dirty="0">
              <a:solidFill>
                <a:schemeClr val="accent6">
                  <a:lumMod val="50000"/>
                </a:schemeClr>
              </a:solidFill>
              <a:effectLst/>
            </a:endParaRPr>
          </a:p>
          <a:p>
            <a:pPr marL="0" indent="0">
              <a:buNone/>
            </a:pPr>
            <a:r>
              <a:rPr lang="en-US" sz="2500" dirty="0">
                <a:solidFill>
                  <a:schemeClr val="accent6">
                    <a:lumMod val="50000"/>
                  </a:schemeClr>
                </a:solidFill>
              </a:rPr>
              <a:t>- Proposed tail proteins: viral protein 4 (VP4), B78, and C166</a:t>
            </a:r>
          </a:p>
          <a:p>
            <a:pPr marL="0" indent="0">
              <a:buNone/>
            </a:pPr>
            <a:endParaRPr lang="en-US" sz="2500" dirty="0">
              <a:solidFill>
                <a:schemeClr val="accent6">
                  <a:lumMod val="50000"/>
                </a:schemeClr>
              </a:solidFill>
            </a:endParaRPr>
          </a:p>
          <a:p>
            <a:pPr marL="0" indent="0">
              <a:buNone/>
            </a:pPr>
            <a:r>
              <a:rPr lang="en-US" sz="2500" dirty="0">
                <a:solidFill>
                  <a:schemeClr val="accent6">
                    <a:lumMod val="50000"/>
                  </a:schemeClr>
                </a:solidFill>
              </a:rPr>
              <a:t>- All lack cysteine residues</a:t>
            </a:r>
          </a:p>
          <a:p>
            <a:pPr marL="0" indent="0">
              <a:buNone/>
            </a:pPr>
            <a:endParaRPr lang="en-US" sz="2500" dirty="0">
              <a:solidFill>
                <a:schemeClr val="accent6">
                  <a:lumMod val="50000"/>
                </a:schemeClr>
              </a:solidFill>
            </a:endParaRPr>
          </a:p>
          <a:p>
            <a:pPr marL="0" indent="0">
              <a:buNone/>
            </a:pPr>
            <a:r>
              <a:rPr lang="en-US" sz="2500" dirty="0">
                <a:solidFill>
                  <a:schemeClr val="accent6">
                    <a:lumMod val="50000"/>
                  </a:schemeClr>
                </a:solidFill>
              </a:rPr>
              <a:t>- Locations yet to be confirmed</a:t>
            </a:r>
          </a:p>
        </p:txBody>
      </p:sp>
      <p:pic>
        <p:nvPicPr>
          <p:cNvPr id="3" name="Picture 2" descr="A white object with a black background&#10;&#10;Description automatically generated">
            <a:extLst>
              <a:ext uri="{FF2B5EF4-FFF2-40B4-BE49-F238E27FC236}">
                <a16:creationId xmlns:a16="http://schemas.microsoft.com/office/drawing/2014/main" id="{795ED144-44D6-298F-94FD-FB9BBCDF16DD}"/>
              </a:ext>
            </a:extLst>
          </p:cNvPr>
          <p:cNvPicPr>
            <a:picLocks noChangeAspect="1"/>
          </p:cNvPicPr>
          <p:nvPr/>
        </p:nvPicPr>
        <p:blipFill>
          <a:blip r:embed="rId2"/>
          <a:stretch>
            <a:fillRect/>
          </a:stretch>
        </p:blipFill>
        <p:spPr>
          <a:xfrm rot="3805638">
            <a:off x="8229795" y="2569322"/>
            <a:ext cx="2705334" cy="5349704"/>
          </a:xfrm>
          <a:prstGeom prst="rect">
            <a:avLst/>
          </a:prstGeom>
        </p:spPr>
      </p:pic>
    </p:spTree>
    <p:extLst>
      <p:ext uri="{BB962C8B-B14F-4D97-AF65-F5344CB8AC3E}">
        <p14:creationId xmlns:p14="http://schemas.microsoft.com/office/powerpoint/2010/main" val="271436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5278-3D07-466F-8351-667A2EBEABB8}"/>
              </a:ext>
            </a:extLst>
          </p:cNvPr>
          <p:cNvSpPr>
            <a:spLocks noGrp="1"/>
          </p:cNvSpPr>
          <p:nvPr>
            <p:ph type="title"/>
          </p:nvPr>
        </p:nvSpPr>
        <p:spPr/>
        <p:txBody>
          <a:bodyPr>
            <a:normAutofit/>
          </a:bodyPr>
          <a:lstStyle/>
          <a:p>
            <a:r>
              <a:rPr lang="en-US" b="1" dirty="0">
                <a:solidFill>
                  <a:schemeClr val="accent6">
                    <a:lumMod val="50000"/>
                  </a:schemeClr>
                </a:solidFill>
                <a:latin typeface="Book Antiqua" panose="02040602050305030304" pitchFamily="18" charset="0"/>
              </a:rPr>
              <a:t>Methods</a:t>
            </a:r>
          </a:p>
        </p:txBody>
      </p:sp>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a:xfrm>
            <a:off x="7119257" y="6343326"/>
            <a:ext cx="4898572" cy="365125"/>
          </a:xfrm>
        </p:spPr>
        <p:txBody>
          <a:bodyPr>
            <a:noAutofit/>
          </a:bodyPr>
          <a:lstStyle/>
          <a:p>
            <a:pPr algn="ctr"/>
            <a:r>
              <a:rPr lang="en-US" sz="1600" b="0" cap="none" dirty="0">
                <a:solidFill>
                  <a:schemeClr val="accent6">
                    <a:lumMod val="50000"/>
                  </a:schemeClr>
                </a:solidFill>
              </a:rPr>
              <a:t>Figure created with BioRender.com</a:t>
            </a:r>
            <a:endParaRPr lang="en-US" sz="1600" b="0" i="1" cap="none" dirty="0">
              <a:solidFill>
                <a:schemeClr val="accent6">
                  <a:lumMod val="50000"/>
                </a:schemeClr>
              </a:solidFill>
            </a:endParaRPr>
          </a:p>
        </p:txBody>
      </p:sp>
      <p:grpSp>
        <p:nvGrpSpPr>
          <p:cNvPr id="17" name="Group 16">
            <a:extLst>
              <a:ext uri="{FF2B5EF4-FFF2-40B4-BE49-F238E27FC236}">
                <a16:creationId xmlns:a16="http://schemas.microsoft.com/office/drawing/2014/main" id="{B1225999-1F49-89BB-1F62-8EE9B93CB0DF}"/>
              </a:ext>
            </a:extLst>
          </p:cNvPr>
          <p:cNvGrpSpPr/>
          <p:nvPr/>
        </p:nvGrpSpPr>
        <p:grpSpPr>
          <a:xfrm>
            <a:off x="2951981" y="937440"/>
            <a:ext cx="6288037" cy="5239523"/>
            <a:chOff x="3353915" y="937440"/>
            <a:chExt cx="6288037" cy="5239523"/>
          </a:xfrm>
        </p:grpSpPr>
        <p:sp>
          <p:nvSpPr>
            <p:cNvPr id="10" name="Oval 9">
              <a:extLst>
                <a:ext uri="{FF2B5EF4-FFF2-40B4-BE49-F238E27FC236}">
                  <a16:creationId xmlns:a16="http://schemas.microsoft.com/office/drawing/2014/main" id="{6FBC8DF2-2764-0970-19C9-3B2CE6C18BCD}"/>
                </a:ext>
              </a:extLst>
            </p:cNvPr>
            <p:cNvSpPr/>
            <p:nvPr/>
          </p:nvSpPr>
          <p:spPr>
            <a:xfrm>
              <a:off x="3897289" y="3260604"/>
              <a:ext cx="1335681" cy="1283678"/>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screenshot of a computer screen&#10;&#10;Description automatically generated">
              <a:extLst>
                <a:ext uri="{FF2B5EF4-FFF2-40B4-BE49-F238E27FC236}">
                  <a16:creationId xmlns:a16="http://schemas.microsoft.com/office/drawing/2014/main" id="{80F9EA4A-9429-E2CA-B650-B1DB4987FEF7}"/>
                </a:ext>
              </a:extLst>
            </p:cNvPr>
            <p:cNvPicPr>
              <a:picLocks noChangeAspect="1"/>
            </p:cNvPicPr>
            <p:nvPr/>
          </p:nvPicPr>
          <p:blipFill>
            <a:blip r:embed="rId3"/>
            <a:stretch>
              <a:fillRect/>
            </a:stretch>
          </p:blipFill>
          <p:spPr>
            <a:xfrm>
              <a:off x="3353915" y="937440"/>
              <a:ext cx="6288037" cy="5239523"/>
            </a:xfrm>
            <a:prstGeom prst="rect">
              <a:avLst/>
            </a:prstGeom>
          </p:spPr>
        </p:pic>
      </p:grpSp>
      <p:sp>
        <p:nvSpPr>
          <p:cNvPr id="4" name="Content Placeholder 3">
            <a:extLst>
              <a:ext uri="{FF2B5EF4-FFF2-40B4-BE49-F238E27FC236}">
                <a16:creationId xmlns:a16="http://schemas.microsoft.com/office/drawing/2014/main" id="{61DDD5E2-24CD-D404-86E0-C4E370E0449B}"/>
              </a:ext>
            </a:extLst>
          </p:cNvPr>
          <p:cNvSpPr>
            <a:spLocks noGrp="1"/>
          </p:cNvSpPr>
          <p:nvPr>
            <p:ph idx="1"/>
          </p:nvPr>
        </p:nvSpPr>
        <p:spPr/>
        <p:txBody>
          <a:bodyPr/>
          <a:lstStyle/>
          <a:p>
            <a:pPr marL="0" indent="0">
              <a:buNone/>
            </a:pPr>
            <a:r>
              <a:rPr lang="en-US" dirty="0"/>
              <a:t>   </a:t>
            </a:r>
          </a:p>
        </p:txBody>
      </p:sp>
    </p:spTree>
    <p:extLst>
      <p:ext uri="{BB962C8B-B14F-4D97-AF65-F5344CB8AC3E}">
        <p14:creationId xmlns:p14="http://schemas.microsoft.com/office/powerpoint/2010/main" val="3159288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5278-3D07-466F-8351-667A2EBEABB8}"/>
              </a:ext>
            </a:extLst>
          </p:cNvPr>
          <p:cNvSpPr>
            <a:spLocks noGrp="1"/>
          </p:cNvSpPr>
          <p:nvPr>
            <p:ph type="title"/>
          </p:nvPr>
        </p:nvSpPr>
        <p:spPr/>
        <p:txBody>
          <a:bodyPr>
            <a:normAutofit/>
          </a:bodyPr>
          <a:lstStyle/>
          <a:p>
            <a:r>
              <a:rPr lang="en-US" b="1" dirty="0">
                <a:solidFill>
                  <a:schemeClr val="accent6">
                    <a:lumMod val="50000"/>
                  </a:schemeClr>
                </a:solidFill>
                <a:latin typeface="Book Antiqua" panose="02040602050305030304" pitchFamily="18" charset="0"/>
              </a:rPr>
              <a:t>Predicted Structures</a:t>
            </a:r>
          </a:p>
        </p:txBody>
      </p:sp>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p:txBody>
          <a:bodyPr>
            <a:normAutofit/>
          </a:bodyPr>
          <a:lstStyle/>
          <a:p>
            <a:pPr>
              <a:spcAft>
                <a:spcPts val="600"/>
              </a:spcAft>
            </a:pPr>
            <a:r>
              <a:rPr lang="en-US" dirty="0">
                <a:solidFill>
                  <a:schemeClr val="accent2"/>
                </a:solidFill>
              </a:rPr>
              <a:t> </a:t>
            </a:r>
            <a:endParaRPr lang="en-US" b="1" cap="all" spc="100" dirty="0">
              <a:solidFill>
                <a:schemeClr val="accent2"/>
              </a:solidFill>
            </a:endParaRPr>
          </a:p>
        </p:txBody>
      </p:sp>
      <p:sp>
        <p:nvSpPr>
          <p:cNvPr id="4" name="Content Placeholder 3">
            <a:extLst>
              <a:ext uri="{FF2B5EF4-FFF2-40B4-BE49-F238E27FC236}">
                <a16:creationId xmlns:a16="http://schemas.microsoft.com/office/drawing/2014/main" id="{61DDD5E2-24CD-D404-86E0-C4E370E0449B}"/>
              </a:ext>
            </a:extLst>
          </p:cNvPr>
          <p:cNvSpPr>
            <a:spLocks noGrp="1"/>
          </p:cNvSpPr>
          <p:nvPr>
            <p:ph idx="1"/>
          </p:nvPr>
        </p:nvSpPr>
        <p:spPr>
          <a:xfrm>
            <a:off x="6379253" y="2425115"/>
            <a:ext cx="4147455" cy="1011419"/>
          </a:xfrm>
        </p:spPr>
        <p:txBody>
          <a:bodyPr>
            <a:normAutofit/>
          </a:bodyPr>
          <a:lstStyle/>
          <a:p>
            <a:pPr marL="0" indent="0" algn="ctr">
              <a:buNone/>
            </a:pPr>
            <a:r>
              <a:rPr lang="en-US" sz="2300" dirty="0"/>
              <a:t> </a:t>
            </a:r>
          </a:p>
        </p:txBody>
      </p:sp>
      <p:pic>
        <p:nvPicPr>
          <p:cNvPr id="16" name="Picture 15" descr="A colorful structure with black background&#10;&#10;Description automatically generated">
            <a:extLst>
              <a:ext uri="{FF2B5EF4-FFF2-40B4-BE49-F238E27FC236}">
                <a16:creationId xmlns:a16="http://schemas.microsoft.com/office/drawing/2014/main" id="{FE593786-949A-FB23-CD1F-26A0D6455EF2}"/>
              </a:ext>
            </a:extLst>
          </p:cNvPr>
          <p:cNvPicPr>
            <a:picLocks noChangeAspect="1"/>
          </p:cNvPicPr>
          <p:nvPr/>
        </p:nvPicPr>
        <p:blipFill>
          <a:blip r:embed="rId2"/>
          <a:stretch>
            <a:fillRect/>
          </a:stretch>
        </p:blipFill>
        <p:spPr>
          <a:xfrm>
            <a:off x="7700962" y="499683"/>
            <a:ext cx="3405188" cy="3523836"/>
          </a:xfrm>
          <a:prstGeom prst="rect">
            <a:avLst/>
          </a:prstGeom>
        </p:spPr>
      </p:pic>
      <p:pic>
        <p:nvPicPr>
          <p:cNvPr id="19" name="Picture 18" descr="A colorful structure with black background&#10;&#10;Description automatically generated with medium confidence">
            <a:extLst>
              <a:ext uri="{FF2B5EF4-FFF2-40B4-BE49-F238E27FC236}">
                <a16:creationId xmlns:a16="http://schemas.microsoft.com/office/drawing/2014/main" id="{78979128-9AD1-7FB3-DE7E-B1F86D6F90F3}"/>
              </a:ext>
            </a:extLst>
          </p:cNvPr>
          <p:cNvPicPr>
            <a:picLocks noChangeAspect="1"/>
          </p:cNvPicPr>
          <p:nvPr/>
        </p:nvPicPr>
        <p:blipFill>
          <a:blip r:embed="rId3"/>
          <a:stretch>
            <a:fillRect/>
          </a:stretch>
        </p:blipFill>
        <p:spPr>
          <a:xfrm rot="19908720">
            <a:off x="1729953" y="2256632"/>
            <a:ext cx="5619750" cy="5038725"/>
          </a:xfrm>
          <a:prstGeom prst="rect">
            <a:avLst/>
          </a:prstGeom>
        </p:spPr>
      </p:pic>
      <p:graphicFrame>
        <p:nvGraphicFramePr>
          <p:cNvPr id="20" name="Table 19">
            <a:extLst>
              <a:ext uri="{FF2B5EF4-FFF2-40B4-BE49-F238E27FC236}">
                <a16:creationId xmlns:a16="http://schemas.microsoft.com/office/drawing/2014/main" id="{3E1D6C1F-9C0F-1A5D-7156-C738124C77D3}"/>
              </a:ext>
            </a:extLst>
          </p:cNvPr>
          <p:cNvGraphicFramePr>
            <a:graphicFrameLocks noGrp="1"/>
          </p:cNvGraphicFramePr>
          <p:nvPr>
            <p:extLst>
              <p:ext uri="{D42A27DB-BD31-4B8C-83A1-F6EECF244321}">
                <p14:modId xmlns:p14="http://schemas.microsoft.com/office/powerpoint/2010/main" val="1973001231"/>
              </p:ext>
            </p:extLst>
          </p:nvPr>
        </p:nvGraphicFramePr>
        <p:xfrm>
          <a:off x="8460580" y="4651376"/>
          <a:ext cx="2066128" cy="1981200"/>
        </p:xfrm>
        <a:graphic>
          <a:graphicData uri="http://schemas.openxmlformats.org/drawingml/2006/table">
            <a:tbl>
              <a:tblPr firstRow="1" bandRow="1">
                <a:tableStyleId>{5C22544A-7EE6-4342-B048-85BDC9FD1C3A}</a:tableStyleId>
              </a:tblPr>
              <a:tblGrid>
                <a:gridCol w="938191">
                  <a:extLst>
                    <a:ext uri="{9D8B030D-6E8A-4147-A177-3AD203B41FA5}">
                      <a16:colId xmlns:a16="http://schemas.microsoft.com/office/drawing/2014/main" val="4049314236"/>
                    </a:ext>
                  </a:extLst>
                </a:gridCol>
                <a:gridCol w="1127937">
                  <a:extLst>
                    <a:ext uri="{9D8B030D-6E8A-4147-A177-3AD203B41FA5}">
                      <a16:colId xmlns:a16="http://schemas.microsoft.com/office/drawing/2014/main" val="2357971506"/>
                    </a:ext>
                  </a:extLst>
                </a:gridCol>
              </a:tblGrid>
              <a:tr h="370840">
                <a:tc gridSpan="2">
                  <a:txBody>
                    <a:bodyPr/>
                    <a:lstStyle/>
                    <a:p>
                      <a:pPr algn="ctr"/>
                      <a:r>
                        <a:rPr lang="en-US" sz="2000">
                          <a:solidFill>
                            <a:schemeClr val="accent6">
                              <a:lumMod val="50000"/>
                            </a:schemeClr>
                          </a:solidFill>
                          <a:latin typeface="+mj-lt"/>
                        </a:rPr>
                        <a:t>Protein Legend</a:t>
                      </a:r>
                      <a:endParaRPr lang="en-US" sz="2000" dirty="0">
                        <a:solidFill>
                          <a:schemeClr val="accent6">
                            <a:lumMod val="50000"/>
                          </a:schemeClr>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8329971"/>
                  </a:ext>
                </a:extLst>
              </a:tr>
              <a:tr h="370840">
                <a:tc>
                  <a:txBody>
                    <a:bodyPr/>
                    <a:lstStyle/>
                    <a:p>
                      <a:endParaRPr lang="en-US" sz="2000" dirty="0">
                        <a:solidFill>
                          <a:schemeClr val="accent6">
                            <a:lumMod val="50000"/>
                          </a:schemeClr>
                        </a:solidFill>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2FF02"/>
                    </a:solidFill>
                  </a:tcPr>
                </a:tc>
                <a:tc>
                  <a:txBody>
                    <a:bodyPr/>
                    <a:lstStyle/>
                    <a:p>
                      <a:r>
                        <a:rPr lang="en-US" sz="2000" dirty="0">
                          <a:solidFill>
                            <a:schemeClr val="accent6">
                              <a:lumMod val="50000"/>
                            </a:schemeClr>
                          </a:solidFill>
                          <a:latin typeface="+mj-lt"/>
                        </a:rPr>
                        <a:t>VP1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4773832"/>
                  </a:ext>
                </a:extLst>
              </a:tr>
              <a:tr h="370840">
                <a:tc>
                  <a:txBody>
                    <a:bodyPr/>
                    <a:lstStyle/>
                    <a:p>
                      <a:endParaRPr lang="en-US" sz="2000" dirty="0">
                        <a:solidFill>
                          <a:schemeClr val="accent6">
                            <a:lumMod val="50000"/>
                          </a:schemeClr>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9FF"/>
                    </a:solidFill>
                  </a:tcPr>
                </a:tc>
                <a:tc>
                  <a:txBody>
                    <a:bodyPr/>
                    <a:lstStyle/>
                    <a:p>
                      <a:r>
                        <a:rPr lang="en-US" sz="2000" dirty="0">
                          <a:solidFill>
                            <a:schemeClr val="accent6">
                              <a:lumMod val="50000"/>
                            </a:schemeClr>
                          </a:solidFill>
                          <a:latin typeface="+mj-lt"/>
                        </a:rPr>
                        <a:t>VP4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4773624"/>
                  </a:ext>
                </a:extLst>
              </a:tr>
              <a:tr h="370840">
                <a:tc>
                  <a:txBody>
                    <a:bodyPr/>
                    <a:lstStyle/>
                    <a:p>
                      <a:endParaRPr lang="en-US" sz="2000" dirty="0">
                        <a:solidFill>
                          <a:schemeClr val="accent6">
                            <a:lumMod val="50000"/>
                          </a:schemeClr>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BCAFF"/>
                    </a:solidFill>
                  </a:tcPr>
                </a:tc>
                <a:tc>
                  <a:txBody>
                    <a:bodyPr/>
                    <a:lstStyle/>
                    <a:p>
                      <a:r>
                        <a:rPr lang="en-US" sz="2000" dirty="0">
                          <a:solidFill>
                            <a:schemeClr val="accent6">
                              <a:lumMod val="50000"/>
                            </a:schemeClr>
                          </a:solidFill>
                          <a:latin typeface="+mj-lt"/>
                        </a:rPr>
                        <a:t>B78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3539346"/>
                  </a:ext>
                </a:extLst>
              </a:tr>
              <a:tr h="370840">
                <a:tc>
                  <a:txBody>
                    <a:bodyPr/>
                    <a:lstStyle/>
                    <a:p>
                      <a:endParaRPr lang="en-US" sz="2000" dirty="0">
                        <a:solidFill>
                          <a:schemeClr val="accent6">
                            <a:lumMod val="50000"/>
                          </a:schemeClr>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BE00"/>
                    </a:solidFill>
                  </a:tcPr>
                </a:tc>
                <a:tc>
                  <a:txBody>
                    <a:bodyPr/>
                    <a:lstStyle/>
                    <a:p>
                      <a:r>
                        <a:rPr lang="en-US" sz="2000" dirty="0">
                          <a:solidFill>
                            <a:schemeClr val="accent6">
                              <a:lumMod val="50000"/>
                            </a:schemeClr>
                          </a:solidFill>
                          <a:latin typeface="+mj-lt"/>
                        </a:rPr>
                        <a:t>C166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6496981"/>
                  </a:ext>
                </a:extLst>
              </a:tr>
            </a:tbl>
          </a:graphicData>
        </a:graphic>
      </p:graphicFrame>
      <p:sp>
        <p:nvSpPr>
          <p:cNvPr id="21" name="TextBox 20">
            <a:extLst>
              <a:ext uri="{FF2B5EF4-FFF2-40B4-BE49-F238E27FC236}">
                <a16:creationId xmlns:a16="http://schemas.microsoft.com/office/drawing/2014/main" id="{873C76EF-31A6-0063-F0D1-6E9E3E6E6A76}"/>
              </a:ext>
            </a:extLst>
          </p:cNvPr>
          <p:cNvSpPr txBox="1"/>
          <p:nvPr/>
        </p:nvSpPr>
        <p:spPr>
          <a:xfrm>
            <a:off x="3895725" y="5680140"/>
            <a:ext cx="2483528" cy="400110"/>
          </a:xfrm>
          <a:prstGeom prst="rect">
            <a:avLst/>
          </a:prstGeom>
          <a:noFill/>
        </p:spPr>
        <p:txBody>
          <a:bodyPr wrap="square" rtlCol="0">
            <a:spAutoFit/>
          </a:bodyPr>
          <a:lstStyle/>
          <a:p>
            <a:r>
              <a:rPr lang="en-US" sz="2000" b="1" dirty="0">
                <a:solidFill>
                  <a:schemeClr val="accent6">
                    <a:lumMod val="50000"/>
                  </a:schemeClr>
                </a:solidFill>
                <a:latin typeface="+mj-lt"/>
              </a:rPr>
              <a:t>Fig. 1: </a:t>
            </a:r>
            <a:r>
              <a:rPr lang="en-US" sz="2000" dirty="0">
                <a:solidFill>
                  <a:schemeClr val="accent6">
                    <a:lumMod val="50000"/>
                  </a:schemeClr>
                </a:solidFill>
                <a:latin typeface="+mj-lt"/>
              </a:rPr>
              <a:t>Side-view</a:t>
            </a:r>
          </a:p>
        </p:txBody>
      </p:sp>
      <p:sp>
        <p:nvSpPr>
          <p:cNvPr id="23" name="TextBox 22">
            <a:extLst>
              <a:ext uri="{FF2B5EF4-FFF2-40B4-BE49-F238E27FC236}">
                <a16:creationId xmlns:a16="http://schemas.microsoft.com/office/drawing/2014/main" id="{E30638F8-4EDC-D2F4-E51E-0E304301E40C}"/>
              </a:ext>
            </a:extLst>
          </p:cNvPr>
          <p:cNvSpPr txBox="1"/>
          <p:nvPr/>
        </p:nvSpPr>
        <p:spPr>
          <a:xfrm>
            <a:off x="8281530" y="3930413"/>
            <a:ext cx="2409825" cy="369332"/>
          </a:xfrm>
          <a:prstGeom prst="rect">
            <a:avLst/>
          </a:prstGeom>
          <a:noFill/>
        </p:spPr>
        <p:txBody>
          <a:bodyPr wrap="square">
            <a:spAutoFit/>
          </a:bodyPr>
          <a:lstStyle/>
          <a:p>
            <a:r>
              <a:rPr lang="en-US" sz="1800" b="1" dirty="0">
                <a:solidFill>
                  <a:schemeClr val="accent6">
                    <a:lumMod val="50000"/>
                  </a:schemeClr>
                </a:solidFill>
                <a:latin typeface="+mj-lt"/>
              </a:rPr>
              <a:t>Fig. 2: </a:t>
            </a:r>
            <a:r>
              <a:rPr lang="en-US" sz="1800" dirty="0">
                <a:solidFill>
                  <a:schemeClr val="accent6">
                    <a:lumMod val="50000"/>
                  </a:schemeClr>
                </a:solidFill>
                <a:latin typeface="+mj-lt"/>
              </a:rPr>
              <a:t>Tail end-view</a:t>
            </a:r>
          </a:p>
        </p:txBody>
      </p:sp>
      <p:sp>
        <p:nvSpPr>
          <p:cNvPr id="25" name="TextBox 24">
            <a:extLst>
              <a:ext uri="{FF2B5EF4-FFF2-40B4-BE49-F238E27FC236}">
                <a16:creationId xmlns:a16="http://schemas.microsoft.com/office/drawing/2014/main" id="{AF708ADF-B984-59C4-261C-364858EB2234}"/>
              </a:ext>
            </a:extLst>
          </p:cNvPr>
          <p:cNvSpPr txBox="1"/>
          <p:nvPr/>
        </p:nvSpPr>
        <p:spPr>
          <a:xfrm>
            <a:off x="838200" y="1503364"/>
            <a:ext cx="3867149" cy="1323439"/>
          </a:xfrm>
          <a:prstGeom prst="rect">
            <a:avLst/>
          </a:prstGeom>
          <a:noFill/>
        </p:spPr>
        <p:txBody>
          <a:bodyPr wrap="square">
            <a:spAutoFit/>
          </a:bodyPr>
          <a:lstStyle/>
          <a:p>
            <a:r>
              <a:rPr lang="en-US" sz="2000" dirty="0">
                <a:solidFill>
                  <a:schemeClr val="accent6">
                    <a:lumMod val="50000"/>
                  </a:schemeClr>
                </a:solidFill>
              </a:rPr>
              <a:t>Developed and rendered using AlphaFold (Mahler and </a:t>
            </a:r>
            <a:r>
              <a:rPr lang="en-US" sz="2000" dirty="0" err="1">
                <a:solidFill>
                  <a:schemeClr val="accent6">
                    <a:lumMod val="50000"/>
                  </a:schemeClr>
                </a:solidFill>
              </a:rPr>
              <a:t>Morais</a:t>
            </a:r>
            <a:r>
              <a:rPr lang="en-US" sz="2000" dirty="0">
                <a:solidFill>
                  <a:schemeClr val="accent6">
                    <a:lumMod val="50000"/>
                  </a:schemeClr>
                </a:solidFill>
              </a:rPr>
              <a:t>, unpublished). Further processed in </a:t>
            </a:r>
            <a:r>
              <a:rPr lang="en-US" sz="2000" dirty="0" err="1">
                <a:solidFill>
                  <a:schemeClr val="accent6">
                    <a:lumMod val="50000"/>
                  </a:schemeClr>
                </a:solidFill>
              </a:rPr>
              <a:t>ChimeraX</a:t>
            </a:r>
            <a:r>
              <a:rPr lang="en-US" sz="2000" dirty="0">
                <a:solidFill>
                  <a:schemeClr val="accent6">
                    <a:lumMod val="50000"/>
                  </a:schemeClr>
                </a:solidFill>
              </a:rPr>
              <a:t>.</a:t>
            </a:r>
          </a:p>
        </p:txBody>
      </p:sp>
    </p:spTree>
    <p:extLst>
      <p:ext uri="{BB962C8B-B14F-4D97-AF65-F5344CB8AC3E}">
        <p14:creationId xmlns:p14="http://schemas.microsoft.com/office/powerpoint/2010/main" val="2995595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5278-3D07-466F-8351-667A2EBEABB8}"/>
              </a:ext>
            </a:extLst>
          </p:cNvPr>
          <p:cNvSpPr>
            <a:spLocks noGrp="1"/>
          </p:cNvSpPr>
          <p:nvPr>
            <p:ph type="title"/>
          </p:nvPr>
        </p:nvSpPr>
        <p:spPr/>
        <p:txBody>
          <a:bodyPr>
            <a:normAutofit/>
          </a:bodyPr>
          <a:lstStyle/>
          <a:p>
            <a:r>
              <a:rPr lang="en-US" b="1" dirty="0">
                <a:solidFill>
                  <a:schemeClr val="accent6">
                    <a:lumMod val="50000"/>
                  </a:schemeClr>
                </a:solidFill>
                <a:latin typeface="Book Antiqua" panose="02040602050305030304" pitchFamily="18" charset="0"/>
              </a:rPr>
              <a:t>Predicted Structures</a:t>
            </a:r>
          </a:p>
        </p:txBody>
      </p:sp>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p:txBody>
          <a:bodyPr>
            <a:normAutofit/>
          </a:bodyPr>
          <a:lstStyle/>
          <a:p>
            <a:pPr>
              <a:spcAft>
                <a:spcPts val="600"/>
              </a:spcAft>
            </a:pPr>
            <a:r>
              <a:rPr lang="en-US" dirty="0">
                <a:solidFill>
                  <a:schemeClr val="accent2"/>
                </a:solidFill>
              </a:rPr>
              <a:t> </a:t>
            </a:r>
            <a:endParaRPr lang="en-US" b="1" cap="all" spc="100" dirty="0">
              <a:solidFill>
                <a:schemeClr val="accent2"/>
              </a:solidFill>
            </a:endParaRPr>
          </a:p>
        </p:txBody>
      </p:sp>
      <p:sp>
        <p:nvSpPr>
          <p:cNvPr id="4" name="Content Placeholder 3">
            <a:extLst>
              <a:ext uri="{FF2B5EF4-FFF2-40B4-BE49-F238E27FC236}">
                <a16:creationId xmlns:a16="http://schemas.microsoft.com/office/drawing/2014/main" id="{61DDD5E2-24CD-D404-86E0-C4E370E0449B}"/>
              </a:ext>
            </a:extLst>
          </p:cNvPr>
          <p:cNvSpPr>
            <a:spLocks noGrp="1"/>
          </p:cNvSpPr>
          <p:nvPr>
            <p:ph idx="1"/>
          </p:nvPr>
        </p:nvSpPr>
        <p:spPr>
          <a:xfrm>
            <a:off x="6379253" y="2425115"/>
            <a:ext cx="4147455" cy="1011419"/>
          </a:xfrm>
        </p:spPr>
        <p:txBody>
          <a:bodyPr>
            <a:normAutofit/>
          </a:bodyPr>
          <a:lstStyle/>
          <a:p>
            <a:pPr marL="0" indent="0" algn="ctr">
              <a:buNone/>
            </a:pPr>
            <a:r>
              <a:rPr lang="en-US" sz="2300" dirty="0"/>
              <a:t> </a:t>
            </a:r>
          </a:p>
        </p:txBody>
      </p:sp>
      <p:pic>
        <p:nvPicPr>
          <p:cNvPr id="16" name="Picture 15" descr="A colorful structure with black background&#10;&#10;Description automatically generated">
            <a:extLst>
              <a:ext uri="{FF2B5EF4-FFF2-40B4-BE49-F238E27FC236}">
                <a16:creationId xmlns:a16="http://schemas.microsoft.com/office/drawing/2014/main" id="{FE593786-949A-FB23-CD1F-26A0D6455EF2}"/>
              </a:ext>
            </a:extLst>
          </p:cNvPr>
          <p:cNvPicPr>
            <a:picLocks noChangeAspect="1"/>
          </p:cNvPicPr>
          <p:nvPr/>
        </p:nvPicPr>
        <p:blipFill>
          <a:blip r:embed="rId2"/>
          <a:stretch>
            <a:fillRect/>
          </a:stretch>
        </p:blipFill>
        <p:spPr>
          <a:xfrm>
            <a:off x="7700962" y="499683"/>
            <a:ext cx="3405188" cy="3523836"/>
          </a:xfrm>
          <a:prstGeom prst="rect">
            <a:avLst/>
          </a:prstGeom>
        </p:spPr>
      </p:pic>
      <p:pic>
        <p:nvPicPr>
          <p:cNvPr id="19" name="Picture 18" descr="A colorful structure with black background&#10;&#10;Description automatically generated with medium confidence">
            <a:extLst>
              <a:ext uri="{FF2B5EF4-FFF2-40B4-BE49-F238E27FC236}">
                <a16:creationId xmlns:a16="http://schemas.microsoft.com/office/drawing/2014/main" id="{78979128-9AD1-7FB3-DE7E-B1F86D6F90F3}"/>
              </a:ext>
            </a:extLst>
          </p:cNvPr>
          <p:cNvPicPr>
            <a:picLocks noChangeAspect="1"/>
          </p:cNvPicPr>
          <p:nvPr/>
        </p:nvPicPr>
        <p:blipFill>
          <a:blip r:embed="rId3"/>
          <a:stretch>
            <a:fillRect/>
          </a:stretch>
        </p:blipFill>
        <p:spPr>
          <a:xfrm rot="19908720">
            <a:off x="1729953" y="2256632"/>
            <a:ext cx="5619750" cy="5038725"/>
          </a:xfrm>
          <a:prstGeom prst="rect">
            <a:avLst/>
          </a:prstGeom>
        </p:spPr>
      </p:pic>
      <p:graphicFrame>
        <p:nvGraphicFramePr>
          <p:cNvPr id="20" name="Table 19">
            <a:extLst>
              <a:ext uri="{FF2B5EF4-FFF2-40B4-BE49-F238E27FC236}">
                <a16:creationId xmlns:a16="http://schemas.microsoft.com/office/drawing/2014/main" id="{3E1D6C1F-9C0F-1A5D-7156-C738124C77D3}"/>
              </a:ext>
            </a:extLst>
          </p:cNvPr>
          <p:cNvGraphicFramePr>
            <a:graphicFrameLocks noGrp="1"/>
          </p:cNvGraphicFramePr>
          <p:nvPr/>
        </p:nvGraphicFramePr>
        <p:xfrm>
          <a:off x="8460580" y="4651376"/>
          <a:ext cx="2066128" cy="1981200"/>
        </p:xfrm>
        <a:graphic>
          <a:graphicData uri="http://schemas.openxmlformats.org/drawingml/2006/table">
            <a:tbl>
              <a:tblPr firstRow="1" bandRow="1">
                <a:tableStyleId>{5C22544A-7EE6-4342-B048-85BDC9FD1C3A}</a:tableStyleId>
              </a:tblPr>
              <a:tblGrid>
                <a:gridCol w="938191">
                  <a:extLst>
                    <a:ext uri="{9D8B030D-6E8A-4147-A177-3AD203B41FA5}">
                      <a16:colId xmlns:a16="http://schemas.microsoft.com/office/drawing/2014/main" val="4049314236"/>
                    </a:ext>
                  </a:extLst>
                </a:gridCol>
                <a:gridCol w="1127937">
                  <a:extLst>
                    <a:ext uri="{9D8B030D-6E8A-4147-A177-3AD203B41FA5}">
                      <a16:colId xmlns:a16="http://schemas.microsoft.com/office/drawing/2014/main" val="2357971506"/>
                    </a:ext>
                  </a:extLst>
                </a:gridCol>
              </a:tblGrid>
              <a:tr h="370840">
                <a:tc gridSpan="2">
                  <a:txBody>
                    <a:bodyPr/>
                    <a:lstStyle/>
                    <a:p>
                      <a:pPr algn="ctr"/>
                      <a:r>
                        <a:rPr lang="en-US" sz="2000">
                          <a:solidFill>
                            <a:schemeClr val="accent6">
                              <a:lumMod val="50000"/>
                            </a:schemeClr>
                          </a:solidFill>
                          <a:latin typeface="+mj-lt"/>
                        </a:rPr>
                        <a:t>Protein Legend</a:t>
                      </a:r>
                      <a:endParaRPr lang="en-US" sz="2000" dirty="0">
                        <a:solidFill>
                          <a:schemeClr val="accent6">
                            <a:lumMod val="50000"/>
                          </a:schemeClr>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8329971"/>
                  </a:ext>
                </a:extLst>
              </a:tr>
              <a:tr h="370840">
                <a:tc>
                  <a:txBody>
                    <a:bodyPr/>
                    <a:lstStyle/>
                    <a:p>
                      <a:endParaRPr lang="en-US" sz="2000" dirty="0">
                        <a:solidFill>
                          <a:schemeClr val="accent6">
                            <a:lumMod val="50000"/>
                          </a:schemeClr>
                        </a:solidFill>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2FF02"/>
                    </a:solidFill>
                  </a:tcPr>
                </a:tc>
                <a:tc>
                  <a:txBody>
                    <a:bodyPr/>
                    <a:lstStyle/>
                    <a:p>
                      <a:r>
                        <a:rPr lang="en-US" sz="2000" dirty="0">
                          <a:solidFill>
                            <a:schemeClr val="accent6">
                              <a:lumMod val="50000"/>
                            </a:schemeClr>
                          </a:solidFill>
                          <a:latin typeface="+mj-lt"/>
                        </a:rPr>
                        <a:t>VP1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4773832"/>
                  </a:ext>
                </a:extLst>
              </a:tr>
              <a:tr h="370840">
                <a:tc>
                  <a:txBody>
                    <a:bodyPr/>
                    <a:lstStyle/>
                    <a:p>
                      <a:endParaRPr lang="en-US" sz="2000" dirty="0">
                        <a:solidFill>
                          <a:schemeClr val="accent6">
                            <a:lumMod val="50000"/>
                          </a:schemeClr>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9FF"/>
                    </a:solidFill>
                  </a:tcPr>
                </a:tc>
                <a:tc>
                  <a:txBody>
                    <a:bodyPr/>
                    <a:lstStyle/>
                    <a:p>
                      <a:r>
                        <a:rPr lang="en-US" sz="2000" dirty="0">
                          <a:solidFill>
                            <a:schemeClr val="accent6">
                              <a:lumMod val="50000"/>
                            </a:schemeClr>
                          </a:solidFill>
                          <a:latin typeface="+mj-lt"/>
                        </a:rPr>
                        <a:t>VP4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4773624"/>
                  </a:ext>
                </a:extLst>
              </a:tr>
              <a:tr h="370840">
                <a:tc>
                  <a:txBody>
                    <a:bodyPr/>
                    <a:lstStyle/>
                    <a:p>
                      <a:endParaRPr lang="en-US" sz="2000" dirty="0">
                        <a:solidFill>
                          <a:schemeClr val="accent6">
                            <a:lumMod val="50000"/>
                          </a:schemeClr>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BCAFF"/>
                    </a:solidFill>
                  </a:tcPr>
                </a:tc>
                <a:tc>
                  <a:txBody>
                    <a:bodyPr/>
                    <a:lstStyle/>
                    <a:p>
                      <a:r>
                        <a:rPr lang="en-US" sz="2000" dirty="0">
                          <a:solidFill>
                            <a:schemeClr val="accent6">
                              <a:lumMod val="50000"/>
                            </a:schemeClr>
                          </a:solidFill>
                          <a:latin typeface="+mj-lt"/>
                        </a:rPr>
                        <a:t>B78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3539346"/>
                  </a:ext>
                </a:extLst>
              </a:tr>
              <a:tr h="370840">
                <a:tc>
                  <a:txBody>
                    <a:bodyPr/>
                    <a:lstStyle/>
                    <a:p>
                      <a:endParaRPr lang="en-US" sz="2000" dirty="0">
                        <a:solidFill>
                          <a:schemeClr val="accent6">
                            <a:lumMod val="50000"/>
                          </a:schemeClr>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BE00"/>
                    </a:solidFill>
                  </a:tcPr>
                </a:tc>
                <a:tc>
                  <a:txBody>
                    <a:bodyPr/>
                    <a:lstStyle/>
                    <a:p>
                      <a:r>
                        <a:rPr lang="en-US" sz="2000" dirty="0">
                          <a:solidFill>
                            <a:schemeClr val="accent6">
                              <a:lumMod val="50000"/>
                            </a:schemeClr>
                          </a:solidFill>
                          <a:latin typeface="+mj-lt"/>
                        </a:rPr>
                        <a:t>C166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6496981"/>
                  </a:ext>
                </a:extLst>
              </a:tr>
            </a:tbl>
          </a:graphicData>
        </a:graphic>
      </p:graphicFrame>
      <p:sp>
        <p:nvSpPr>
          <p:cNvPr id="21" name="TextBox 20">
            <a:extLst>
              <a:ext uri="{FF2B5EF4-FFF2-40B4-BE49-F238E27FC236}">
                <a16:creationId xmlns:a16="http://schemas.microsoft.com/office/drawing/2014/main" id="{873C76EF-31A6-0063-F0D1-6E9E3E6E6A76}"/>
              </a:ext>
            </a:extLst>
          </p:cNvPr>
          <p:cNvSpPr txBox="1"/>
          <p:nvPr/>
        </p:nvSpPr>
        <p:spPr>
          <a:xfrm>
            <a:off x="3895725" y="5680140"/>
            <a:ext cx="2483528" cy="400110"/>
          </a:xfrm>
          <a:prstGeom prst="rect">
            <a:avLst/>
          </a:prstGeom>
          <a:noFill/>
        </p:spPr>
        <p:txBody>
          <a:bodyPr wrap="square" rtlCol="0">
            <a:spAutoFit/>
          </a:bodyPr>
          <a:lstStyle/>
          <a:p>
            <a:r>
              <a:rPr lang="en-US" sz="2000" b="1" dirty="0">
                <a:solidFill>
                  <a:schemeClr val="accent6">
                    <a:lumMod val="50000"/>
                  </a:schemeClr>
                </a:solidFill>
                <a:latin typeface="+mj-lt"/>
              </a:rPr>
              <a:t>Fig. 1: </a:t>
            </a:r>
            <a:r>
              <a:rPr lang="en-US" sz="2000" dirty="0">
                <a:solidFill>
                  <a:schemeClr val="accent6">
                    <a:lumMod val="50000"/>
                  </a:schemeClr>
                </a:solidFill>
                <a:latin typeface="+mj-lt"/>
              </a:rPr>
              <a:t>Side-view</a:t>
            </a:r>
          </a:p>
        </p:txBody>
      </p:sp>
      <p:sp>
        <p:nvSpPr>
          <p:cNvPr id="23" name="TextBox 22">
            <a:extLst>
              <a:ext uri="{FF2B5EF4-FFF2-40B4-BE49-F238E27FC236}">
                <a16:creationId xmlns:a16="http://schemas.microsoft.com/office/drawing/2014/main" id="{E30638F8-4EDC-D2F4-E51E-0E304301E40C}"/>
              </a:ext>
            </a:extLst>
          </p:cNvPr>
          <p:cNvSpPr txBox="1"/>
          <p:nvPr/>
        </p:nvSpPr>
        <p:spPr>
          <a:xfrm>
            <a:off x="8281530" y="3930413"/>
            <a:ext cx="2409825" cy="369332"/>
          </a:xfrm>
          <a:prstGeom prst="rect">
            <a:avLst/>
          </a:prstGeom>
          <a:noFill/>
        </p:spPr>
        <p:txBody>
          <a:bodyPr wrap="square">
            <a:spAutoFit/>
          </a:bodyPr>
          <a:lstStyle/>
          <a:p>
            <a:r>
              <a:rPr lang="en-US" sz="1800" b="1" dirty="0">
                <a:solidFill>
                  <a:schemeClr val="accent6">
                    <a:lumMod val="50000"/>
                  </a:schemeClr>
                </a:solidFill>
                <a:latin typeface="+mj-lt"/>
              </a:rPr>
              <a:t>Fig. 2: </a:t>
            </a:r>
            <a:r>
              <a:rPr lang="en-US" sz="1800" dirty="0">
                <a:solidFill>
                  <a:schemeClr val="accent6">
                    <a:lumMod val="50000"/>
                  </a:schemeClr>
                </a:solidFill>
                <a:latin typeface="+mj-lt"/>
              </a:rPr>
              <a:t>Tail end-view</a:t>
            </a:r>
          </a:p>
        </p:txBody>
      </p:sp>
      <p:sp>
        <p:nvSpPr>
          <p:cNvPr id="25" name="TextBox 24">
            <a:extLst>
              <a:ext uri="{FF2B5EF4-FFF2-40B4-BE49-F238E27FC236}">
                <a16:creationId xmlns:a16="http://schemas.microsoft.com/office/drawing/2014/main" id="{AF708ADF-B984-59C4-261C-364858EB2234}"/>
              </a:ext>
            </a:extLst>
          </p:cNvPr>
          <p:cNvSpPr txBox="1"/>
          <p:nvPr/>
        </p:nvSpPr>
        <p:spPr>
          <a:xfrm>
            <a:off x="838200" y="1503364"/>
            <a:ext cx="3867149" cy="1323439"/>
          </a:xfrm>
          <a:prstGeom prst="rect">
            <a:avLst/>
          </a:prstGeom>
          <a:noFill/>
        </p:spPr>
        <p:txBody>
          <a:bodyPr wrap="square">
            <a:spAutoFit/>
          </a:bodyPr>
          <a:lstStyle/>
          <a:p>
            <a:r>
              <a:rPr lang="en-US" sz="2000" dirty="0">
                <a:solidFill>
                  <a:schemeClr val="accent6">
                    <a:lumMod val="50000"/>
                  </a:schemeClr>
                </a:solidFill>
              </a:rPr>
              <a:t>Developed and rendered using AlphaFold (Mahler and </a:t>
            </a:r>
            <a:r>
              <a:rPr lang="en-US" sz="2000" dirty="0" err="1">
                <a:solidFill>
                  <a:schemeClr val="accent6">
                    <a:lumMod val="50000"/>
                  </a:schemeClr>
                </a:solidFill>
              </a:rPr>
              <a:t>Morais</a:t>
            </a:r>
            <a:r>
              <a:rPr lang="en-US" sz="2000" dirty="0">
                <a:solidFill>
                  <a:schemeClr val="accent6">
                    <a:lumMod val="50000"/>
                  </a:schemeClr>
                </a:solidFill>
              </a:rPr>
              <a:t>, unpublished). Further processed in </a:t>
            </a:r>
            <a:r>
              <a:rPr lang="en-US" sz="2000" dirty="0" err="1">
                <a:solidFill>
                  <a:schemeClr val="accent6">
                    <a:lumMod val="50000"/>
                  </a:schemeClr>
                </a:solidFill>
              </a:rPr>
              <a:t>ChimeraX</a:t>
            </a:r>
            <a:r>
              <a:rPr lang="en-US" sz="2000" dirty="0">
                <a:solidFill>
                  <a:schemeClr val="accent6">
                    <a:lumMod val="50000"/>
                  </a:schemeClr>
                </a:solidFill>
              </a:rPr>
              <a:t>.</a:t>
            </a:r>
          </a:p>
        </p:txBody>
      </p:sp>
      <p:pic>
        <p:nvPicPr>
          <p:cNvPr id="5" name="Graphic 4" descr="Star with solid fill">
            <a:extLst>
              <a:ext uri="{FF2B5EF4-FFF2-40B4-BE49-F238E27FC236}">
                <a16:creationId xmlns:a16="http://schemas.microsoft.com/office/drawing/2014/main" id="{D320112D-5EF0-E2D7-C31E-A867CFF644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96659" y="3271658"/>
            <a:ext cx="613101" cy="613101"/>
          </a:xfrm>
          <a:prstGeom prst="rect">
            <a:avLst/>
          </a:prstGeom>
        </p:spPr>
      </p:pic>
      <p:pic>
        <p:nvPicPr>
          <p:cNvPr id="7" name="Graphic 6" descr="Star with solid fill">
            <a:extLst>
              <a:ext uri="{FF2B5EF4-FFF2-40B4-BE49-F238E27FC236}">
                <a16:creationId xmlns:a16="http://schemas.microsoft.com/office/drawing/2014/main" id="{8E65A3C7-A378-076D-C36B-334904E4CFE4}"/>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3895725" y="4396264"/>
            <a:ext cx="613101" cy="613101"/>
          </a:xfrm>
          <a:prstGeom prst="rect">
            <a:avLst/>
          </a:prstGeom>
        </p:spPr>
      </p:pic>
      <p:pic>
        <p:nvPicPr>
          <p:cNvPr id="3" name="Graphic 2" descr="Star with solid fill">
            <a:extLst>
              <a:ext uri="{FF2B5EF4-FFF2-40B4-BE49-F238E27FC236}">
                <a16:creationId xmlns:a16="http://schemas.microsoft.com/office/drawing/2014/main" id="{2C26F6AC-E887-1F66-281B-62BE4907A693}"/>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1890868" y="5237413"/>
            <a:ext cx="613101" cy="613101"/>
          </a:xfrm>
          <a:prstGeom prst="rect">
            <a:avLst/>
          </a:prstGeom>
        </p:spPr>
      </p:pic>
    </p:spTree>
    <p:extLst>
      <p:ext uri="{BB962C8B-B14F-4D97-AF65-F5344CB8AC3E}">
        <p14:creationId xmlns:p14="http://schemas.microsoft.com/office/powerpoint/2010/main" val="282439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5278-3D07-466F-8351-667A2EBEABB8}"/>
              </a:ext>
            </a:extLst>
          </p:cNvPr>
          <p:cNvSpPr>
            <a:spLocks noGrp="1"/>
          </p:cNvSpPr>
          <p:nvPr>
            <p:ph type="title"/>
          </p:nvPr>
        </p:nvSpPr>
        <p:spPr/>
        <p:txBody>
          <a:bodyPr>
            <a:normAutofit/>
          </a:bodyPr>
          <a:lstStyle/>
          <a:p>
            <a:r>
              <a:rPr lang="en-US" b="1" dirty="0">
                <a:solidFill>
                  <a:schemeClr val="accent6">
                    <a:lumMod val="50000"/>
                  </a:schemeClr>
                </a:solidFill>
                <a:latin typeface="Book Antiqua" panose="02040602050305030304" pitchFamily="18" charset="0"/>
              </a:rPr>
              <a:t>Progress</a:t>
            </a:r>
          </a:p>
        </p:txBody>
      </p:sp>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p:txBody>
          <a:bodyPr>
            <a:normAutofit/>
          </a:bodyPr>
          <a:lstStyle/>
          <a:p>
            <a:pPr>
              <a:spcAft>
                <a:spcPts val="600"/>
              </a:spcAft>
            </a:pPr>
            <a:r>
              <a:rPr lang="en-US" dirty="0">
                <a:solidFill>
                  <a:schemeClr val="accent2"/>
                </a:solidFill>
              </a:rPr>
              <a:t> </a:t>
            </a:r>
            <a:endParaRPr lang="en-US" b="1" cap="all" spc="100" dirty="0">
              <a:solidFill>
                <a:schemeClr val="accent2"/>
              </a:solidFill>
            </a:endParaRPr>
          </a:p>
        </p:txBody>
      </p:sp>
      <p:sp>
        <p:nvSpPr>
          <p:cNvPr id="4" name="Content Placeholder 3">
            <a:extLst>
              <a:ext uri="{FF2B5EF4-FFF2-40B4-BE49-F238E27FC236}">
                <a16:creationId xmlns:a16="http://schemas.microsoft.com/office/drawing/2014/main" id="{61DDD5E2-24CD-D404-86E0-C4E370E0449B}"/>
              </a:ext>
            </a:extLst>
          </p:cNvPr>
          <p:cNvSpPr>
            <a:spLocks noGrp="1"/>
          </p:cNvSpPr>
          <p:nvPr>
            <p:ph idx="1"/>
          </p:nvPr>
        </p:nvSpPr>
        <p:spPr>
          <a:xfrm>
            <a:off x="6379253" y="2425115"/>
            <a:ext cx="4147455" cy="1011419"/>
          </a:xfrm>
        </p:spPr>
        <p:txBody>
          <a:bodyPr>
            <a:normAutofit/>
          </a:bodyPr>
          <a:lstStyle/>
          <a:p>
            <a:pPr marL="0" indent="0" algn="ctr">
              <a:buNone/>
            </a:pPr>
            <a:r>
              <a:rPr lang="en-US" sz="2300" dirty="0">
                <a:solidFill>
                  <a:schemeClr val="accent6">
                    <a:lumMod val="50000"/>
                  </a:schemeClr>
                </a:solidFill>
              </a:rPr>
              <a:t>PCR showing infection of host with B78 mutant</a:t>
            </a:r>
            <a:endParaRPr lang="en-US" sz="2300" dirty="0"/>
          </a:p>
        </p:txBody>
      </p:sp>
      <p:sp>
        <p:nvSpPr>
          <p:cNvPr id="8" name="TextBox 7">
            <a:extLst>
              <a:ext uri="{FF2B5EF4-FFF2-40B4-BE49-F238E27FC236}">
                <a16:creationId xmlns:a16="http://schemas.microsoft.com/office/drawing/2014/main" id="{F0DB1EAC-33E3-0141-2FA3-BF5313E6A8F6}"/>
              </a:ext>
            </a:extLst>
          </p:cNvPr>
          <p:cNvSpPr txBox="1"/>
          <p:nvPr/>
        </p:nvSpPr>
        <p:spPr>
          <a:xfrm>
            <a:off x="1462227" y="4586353"/>
            <a:ext cx="3318811" cy="1154162"/>
          </a:xfrm>
          <a:prstGeom prst="rect">
            <a:avLst/>
          </a:prstGeom>
          <a:noFill/>
        </p:spPr>
        <p:txBody>
          <a:bodyPr wrap="square" rtlCol="0">
            <a:spAutoFit/>
          </a:bodyPr>
          <a:lstStyle/>
          <a:p>
            <a:pPr algn="ctr"/>
            <a:r>
              <a:rPr lang="en-US" sz="2300" dirty="0">
                <a:solidFill>
                  <a:schemeClr val="accent6">
                    <a:lumMod val="50000"/>
                  </a:schemeClr>
                </a:solidFill>
              </a:rPr>
              <a:t>Amplicon sequencing showing unsuccessful B78 mutagenesis</a:t>
            </a:r>
          </a:p>
        </p:txBody>
      </p:sp>
      <p:grpSp>
        <p:nvGrpSpPr>
          <p:cNvPr id="3" name="Group 2">
            <a:extLst>
              <a:ext uri="{FF2B5EF4-FFF2-40B4-BE49-F238E27FC236}">
                <a16:creationId xmlns:a16="http://schemas.microsoft.com/office/drawing/2014/main" id="{22A32142-FFE5-69C1-CD93-2F1EEBC248EF}"/>
              </a:ext>
            </a:extLst>
          </p:cNvPr>
          <p:cNvGrpSpPr/>
          <p:nvPr/>
        </p:nvGrpSpPr>
        <p:grpSpPr>
          <a:xfrm>
            <a:off x="5865284" y="3646063"/>
            <a:ext cx="3546758" cy="2135308"/>
            <a:chOff x="19940493" y="26821836"/>
            <a:chExt cx="6540627" cy="4393744"/>
          </a:xfrm>
        </p:grpSpPr>
        <p:pic>
          <p:nvPicPr>
            <p:cNvPr id="9" name="Picture 8" descr="A close-up of a microscope&#10;&#10;Description automatically generated">
              <a:extLst>
                <a:ext uri="{FF2B5EF4-FFF2-40B4-BE49-F238E27FC236}">
                  <a16:creationId xmlns:a16="http://schemas.microsoft.com/office/drawing/2014/main" id="{DF5FCAC9-AEF7-6ADF-4F39-3A6BB1A73621}"/>
                </a:ext>
              </a:extLst>
            </p:cNvPr>
            <p:cNvPicPr>
              <a:picLocks noChangeAspect="1"/>
            </p:cNvPicPr>
            <p:nvPr/>
          </p:nvPicPr>
          <p:blipFill rotWithShape="1">
            <a:blip r:embed="rId2"/>
            <a:srcRect l="20879" t="22429" b="18788"/>
            <a:stretch/>
          </p:blipFill>
          <p:spPr>
            <a:xfrm>
              <a:off x="19940493" y="26821836"/>
              <a:ext cx="6540627" cy="4393744"/>
            </a:xfrm>
            <a:prstGeom prst="rect">
              <a:avLst/>
            </a:prstGeom>
          </p:spPr>
        </p:pic>
        <p:pic>
          <p:nvPicPr>
            <p:cNvPr id="10" name="Picture 9" descr="A close-up of a microscope&#10;&#10;Description automatically generated">
              <a:extLst>
                <a:ext uri="{FF2B5EF4-FFF2-40B4-BE49-F238E27FC236}">
                  <a16:creationId xmlns:a16="http://schemas.microsoft.com/office/drawing/2014/main" id="{08073CEE-BDC1-2377-B30B-E59983E671FA}"/>
                </a:ext>
              </a:extLst>
            </p:cNvPr>
            <p:cNvPicPr>
              <a:picLocks noChangeAspect="1"/>
            </p:cNvPicPr>
            <p:nvPr/>
          </p:nvPicPr>
          <p:blipFill rotWithShape="1">
            <a:blip r:embed="rId2"/>
            <a:srcRect l="63610" t="83374" r="25535" b="13081"/>
            <a:stretch/>
          </p:blipFill>
          <p:spPr>
            <a:xfrm>
              <a:off x="25294040" y="30883347"/>
              <a:ext cx="838686" cy="247650"/>
            </a:xfrm>
            <a:prstGeom prst="rect">
              <a:avLst/>
            </a:prstGeom>
          </p:spPr>
        </p:pic>
      </p:grpSp>
      <p:sp>
        <p:nvSpPr>
          <p:cNvPr id="11" name="TextBox 10">
            <a:extLst>
              <a:ext uri="{FF2B5EF4-FFF2-40B4-BE49-F238E27FC236}">
                <a16:creationId xmlns:a16="http://schemas.microsoft.com/office/drawing/2014/main" id="{8234E30F-018F-D9E8-1F94-3C96A647E8E4}"/>
              </a:ext>
            </a:extLst>
          </p:cNvPr>
          <p:cNvSpPr txBox="1"/>
          <p:nvPr/>
        </p:nvSpPr>
        <p:spPr>
          <a:xfrm>
            <a:off x="4786437" y="5876318"/>
            <a:ext cx="5704453" cy="1077218"/>
          </a:xfrm>
          <a:prstGeom prst="rect">
            <a:avLst/>
          </a:prstGeom>
          <a:noFill/>
        </p:spPr>
        <p:txBody>
          <a:bodyPr wrap="square" rtlCol="0">
            <a:spAutoFit/>
          </a:bodyPr>
          <a:lstStyle/>
          <a:p>
            <a:pPr algn="ctr"/>
            <a:r>
              <a:rPr lang="en-US" sz="2300" dirty="0">
                <a:solidFill>
                  <a:schemeClr val="accent6">
                    <a:lumMod val="50000"/>
                  </a:schemeClr>
                </a:solidFill>
              </a:rPr>
              <a:t>Wild-type virions under TEM with vanadium negative stain</a:t>
            </a:r>
          </a:p>
          <a:p>
            <a:pPr algn="ctr"/>
            <a:endParaRPr lang="en-US" dirty="0"/>
          </a:p>
        </p:txBody>
      </p:sp>
      <p:pic>
        <p:nvPicPr>
          <p:cNvPr id="12" name="Picture 11">
            <a:extLst>
              <a:ext uri="{FF2B5EF4-FFF2-40B4-BE49-F238E27FC236}">
                <a16:creationId xmlns:a16="http://schemas.microsoft.com/office/drawing/2014/main" id="{32E3C7C1-D6D9-218C-69A5-5B68042CFB66}"/>
              </a:ext>
            </a:extLst>
          </p:cNvPr>
          <p:cNvPicPr>
            <a:picLocks noChangeAspect="1"/>
          </p:cNvPicPr>
          <p:nvPr/>
        </p:nvPicPr>
        <p:blipFill>
          <a:blip r:embed="rId3"/>
          <a:stretch>
            <a:fillRect/>
          </a:stretch>
        </p:blipFill>
        <p:spPr>
          <a:xfrm>
            <a:off x="6176187" y="853063"/>
            <a:ext cx="4553585" cy="1400370"/>
          </a:xfrm>
          <a:prstGeom prst="rect">
            <a:avLst/>
          </a:prstGeom>
        </p:spPr>
      </p:pic>
      <p:pic>
        <p:nvPicPr>
          <p:cNvPr id="14" name="Picture 13">
            <a:extLst>
              <a:ext uri="{FF2B5EF4-FFF2-40B4-BE49-F238E27FC236}">
                <a16:creationId xmlns:a16="http://schemas.microsoft.com/office/drawing/2014/main" id="{421454F3-660D-65AE-3EAE-7A46E05A7E99}"/>
              </a:ext>
            </a:extLst>
          </p:cNvPr>
          <p:cNvPicPr>
            <a:picLocks noChangeAspect="1"/>
          </p:cNvPicPr>
          <p:nvPr/>
        </p:nvPicPr>
        <p:blipFill>
          <a:blip r:embed="rId4"/>
          <a:stretch>
            <a:fillRect/>
          </a:stretch>
        </p:blipFill>
        <p:spPr>
          <a:xfrm>
            <a:off x="1462228" y="1929111"/>
            <a:ext cx="3318812" cy="2671595"/>
          </a:xfrm>
          <a:prstGeom prst="rect">
            <a:avLst/>
          </a:prstGeom>
        </p:spPr>
      </p:pic>
    </p:spTree>
    <p:extLst>
      <p:ext uri="{BB962C8B-B14F-4D97-AF65-F5344CB8AC3E}">
        <p14:creationId xmlns:p14="http://schemas.microsoft.com/office/powerpoint/2010/main" val="2121263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5278-3D07-466F-8351-667A2EBEABB8}"/>
              </a:ext>
            </a:extLst>
          </p:cNvPr>
          <p:cNvSpPr>
            <a:spLocks noGrp="1"/>
          </p:cNvSpPr>
          <p:nvPr>
            <p:ph type="title"/>
          </p:nvPr>
        </p:nvSpPr>
        <p:spPr/>
        <p:txBody>
          <a:bodyPr>
            <a:normAutofit/>
          </a:bodyPr>
          <a:lstStyle/>
          <a:p>
            <a:r>
              <a:rPr lang="en-US" b="1" dirty="0">
                <a:solidFill>
                  <a:schemeClr val="accent6">
                    <a:lumMod val="50000"/>
                  </a:schemeClr>
                </a:solidFill>
                <a:latin typeface="Book Antiqua" panose="02040602050305030304" pitchFamily="18" charset="0"/>
              </a:rPr>
              <a:t>Takeaways</a:t>
            </a:r>
          </a:p>
        </p:txBody>
      </p:sp>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p:txBody>
          <a:bodyPr>
            <a:normAutofit/>
          </a:bodyPr>
          <a:lstStyle/>
          <a:p>
            <a:pPr>
              <a:spcAft>
                <a:spcPts val="600"/>
              </a:spcAft>
            </a:pPr>
            <a:r>
              <a:rPr lang="en-US" dirty="0">
                <a:solidFill>
                  <a:schemeClr val="accent2"/>
                </a:solidFill>
              </a:rPr>
              <a:t> </a:t>
            </a:r>
            <a:endParaRPr lang="en-US" b="1" cap="all" spc="100" dirty="0">
              <a:solidFill>
                <a:schemeClr val="accent2"/>
              </a:solidFill>
            </a:endParaRPr>
          </a:p>
        </p:txBody>
      </p:sp>
      <p:sp>
        <p:nvSpPr>
          <p:cNvPr id="4" name="Content Placeholder 3">
            <a:extLst>
              <a:ext uri="{FF2B5EF4-FFF2-40B4-BE49-F238E27FC236}">
                <a16:creationId xmlns:a16="http://schemas.microsoft.com/office/drawing/2014/main" id="{61DDD5E2-24CD-D404-86E0-C4E370E0449B}"/>
              </a:ext>
            </a:extLst>
          </p:cNvPr>
          <p:cNvSpPr>
            <a:spLocks noGrp="1"/>
          </p:cNvSpPr>
          <p:nvPr>
            <p:ph idx="1"/>
          </p:nvPr>
        </p:nvSpPr>
        <p:spPr/>
        <p:txBody>
          <a:bodyPr>
            <a:normAutofit/>
          </a:bodyPr>
          <a:lstStyle/>
          <a:p>
            <a:pPr>
              <a:buFontTx/>
              <a:buChar char="-"/>
            </a:pPr>
            <a:r>
              <a:rPr lang="en-US" sz="2600" dirty="0">
                <a:solidFill>
                  <a:schemeClr val="accent6">
                    <a:lumMod val="50000"/>
                  </a:schemeClr>
                </a:solidFill>
              </a:rPr>
              <a:t>Vanadium negative stain compatible with SSV1 imaging</a:t>
            </a:r>
          </a:p>
          <a:p>
            <a:pPr>
              <a:buFontTx/>
              <a:buChar char="-"/>
            </a:pPr>
            <a:r>
              <a:rPr lang="en-US" sz="2600" dirty="0">
                <a:solidFill>
                  <a:schemeClr val="accent6">
                    <a:lumMod val="50000"/>
                  </a:schemeClr>
                </a:solidFill>
              </a:rPr>
              <a:t>AlphaFold aids in selecting mutagenesis sites</a:t>
            </a:r>
          </a:p>
          <a:p>
            <a:pPr marL="0" indent="0" algn="l">
              <a:buNone/>
            </a:pPr>
            <a:r>
              <a:rPr lang="en-US" sz="2600" dirty="0">
                <a:solidFill>
                  <a:schemeClr val="accent6">
                    <a:lumMod val="50000"/>
                  </a:schemeClr>
                </a:solidFill>
              </a:rPr>
              <a:t>- Transforming </a:t>
            </a:r>
            <a:r>
              <a:rPr lang="en-US" sz="2600" i="1" dirty="0">
                <a:solidFill>
                  <a:schemeClr val="accent6">
                    <a:lumMod val="50000"/>
                  </a:schemeClr>
                </a:solidFill>
              </a:rPr>
              <a:t>E. coli </a:t>
            </a:r>
            <a:r>
              <a:rPr lang="en-US" sz="2600" dirty="0">
                <a:solidFill>
                  <a:schemeClr val="accent6">
                    <a:lumMod val="50000"/>
                  </a:schemeClr>
                </a:solidFill>
              </a:rPr>
              <a:t>mutant plasmids into </a:t>
            </a:r>
            <a:r>
              <a:rPr lang="en-US" sz="2600" b="0" i="1" dirty="0">
                <a:solidFill>
                  <a:schemeClr val="accent6">
                    <a:lumMod val="50000"/>
                  </a:schemeClr>
                </a:solidFill>
                <a:effectLst/>
              </a:rPr>
              <a:t>S. </a:t>
            </a:r>
            <a:r>
              <a:rPr lang="en-US" sz="2600" b="0" i="1" dirty="0" err="1">
                <a:solidFill>
                  <a:schemeClr val="accent6">
                    <a:lumMod val="50000"/>
                  </a:schemeClr>
                </a:solidFill>
                <a:effectLst/>
              </a:rPr>
              <a:t>solfataricus</a:t>
            </a:r>
            <a:r>
              <a:rPr lang="en-US" sz="2600" b="0" i="1" dirty="0">
                <a:solidFill>
                  <a:schemeClr val="accent6">
                    <a:lumMod val="50000"/>
                  </a:schemeClr>
                </a:solidFill>
                <a:effectLst/>
              </a:rPr>
              <a:t> </a:t>
            </a:r>
            <a:r>
              <a:rPr lang="en-US" sz="2600" dirty="0">
                <a:solidFill>
                  <a:schemeClr val="accent6">
                    <a:lumMod val="50000"/>
                  </a:schemeClr>
                </a:solidFill>
              </a:rPr>
              <a:t>requires patience and repetition</a:t>
            </a:r>
            <a:endParaRPr lang="en-US" sz="2600" b="0" i="0" dirty="0">
              <a:solidFill>
                <a:schemeClr val="accent6">
                  <a:lumMod val="50000"/>
                </a:schemeClr>
              </a:solidFill>
              <a:effectLst/>
            </a:endParaRPr>
          </a:p>
        </p:txBody>
      </p:sp>
      <p:sp>
        <p:nvSpPr>
          <p:cNvPr id="7" name="TextBox 6">
            <a:extLst>
              <a:ext uri="{FF2B5EF4-FFF2-40B4-BE49-F238E27FC236}">
                <a16:creationId xmlns:a16="http://schemas.microsoft.com/office/drawing/2014/main" id="{90E362D0-3E8F-A16B-AAE3-7882F2D6398C}"/>
              </a:ext>
            </a:extLst>
          </p:cNvPr>
          <p:cNvSpPr txBox="1"/>
          <p:nvPr/>
        </p:nvSpPr>
        <p:spPr>
          <a:xfrm>
            <a:off x="1260019" y="6162708"/>
            <a:ext cx="9671957" cy="369332"/>
          </a:xfrm>
          <a:prstGeom prst="rect">
            <a:avLst/>
          </a:prstGeom>
          <a:noFill/>
        </p:spPr>
        <p:txBody>
          <a:bodyPr wrap="square">
            <a:spAutoFit/>
          </a:bodyPr>
          <a:lstStyle/>
          <a:p>
            <a:pPr algn="ctr"/>
            <a:r>
              <a:rPr lang="en-US" sz="1800" dirty="0">
                <a:solidFill>
                  <a:schemeClr val="accent6">
                    <a:lumMod val="50000"/>
                  </a:schemeClr>
                </a:solidFill>
              </a:rPr>
              <a:t>A</a:t>
            </a:r>
            <a:r>
              <a:rPr lang="en-US" dirty="0">
                <a:solidFill>
                  <a:schemeClr val="accent6">
                    <a:lumMod val="50000"/>
                  </a:schemeClr>
                </a:solidFill>
              </a:rPr>
              <a:t>lphaFold renderings of B78 (L) and C166 (R) proteins with mutations highlighted</a:t>
            </a:r>
            <a:endParaRPr lang="en-US" sz="1800" dirty="0">
              <a:solidFill>
                <a:schemeClr val="accent6">
                  <a:lumMod val="50000"/>
                </a:schemeClr>
              </a:solidFill>
            </a:endParaRPr>
          </a:p>
        </p:txBody>
      </p:sp>
      <p:pic>
        <p:nvPicPr>
          <p:cNvPr id="8" name="Picture 7">
            <a:extLst>
              <a:ext uri="{FF2B5EF4-FFF2-40B4-BE49-F238E27FC236}">
                <a16:creationId xmlns:a16="http://schemas.microsoft.com/office/drawing/2014/main" id="{563E6422-AB80-EE61-2A34-FD361B02CA6B}"/>
              </a:ext>
            </a:extLst>
          </p:cNvPr>
          <p:cNvPicPr>
            <a:picLocks noChangeAspect="1"/>
          </p:cNvPicPr>
          <p:nvPr/>
        </p:nvPicPr>
        <p:blipFill rotWithShape="1">
          <a:blip r:embed="rId2"/>
          <a:srcRect l="2241" t="5111" b="3577"/>
          <a:stretch/>
        </p:blipFill>
        <p:spPr>
          <a:xfrm>
            <a:off x="2463993" y="3806987"/>
            <a:ext cx="7264010" cy="2183363"/>
          </a:xfrm>
          <a:prstGeom prst="rect">
            <a:avLst/>
          </a:prstGeom>
        </p:spPr>
      </p:pic>
    </p:spTree>
    <p:extLst>
      <p:ext uri="{BB962C8B-B14F-4D97-AF65-F5344CB8AC3E}">
        <p14:creationId xmlns:p14="http://schemas.microsoft.com/office/powerpoint/2010/main" val="1047530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5278-3D07-466F-8351-667A2EBEABB8}"/>
              </a:ext>
            </a:extLst>
          </p:cNvPr>
          <p:cNvSpPr>
            <a:spLocks noGrp="1"/>
          </p:cNvSpPr>
          <p:nvPr>
            <p:ph type="title"/>
          </p:nvPr>
        </p:nvSpPr>
        <p:spPr/>
        <p:txBody>
          <a:bodyPr>
            <a:normAutofit/>
          </a:bodyPr>
          <a:lstStyle/>
          <a:p>
            <a:r>
              <a:rPr lang="en-US" b="1" dirty="0">
                <a:solidFill>
                  <a:schemeClr val="accent6">
                    <a:lumMod val="50000"/>
                  </a:schemeClr>
                </a:solidFill>
                <a:latin typeface="Book Antiqua" panose="02040602050305030304" pitchFamily="18" charset="0"/>
              </a:rPr>
              <a:t>Future Directions</a:t>
            </a:r>
          </a:p>
        </p:txBody>
      </p:sp>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p:txBody>
          <a:bodyPr>
            <a:normAutofit/>
          </a:bodyPr>
          <a:lstStyle/>
          <a:p>
            <a:pPr>
              <a:spcAft>
                <a:spcPts val="600"/>
              </a:spcAft>
            </a:pPr>
            <a:r>
              <a:rPr lang="en-US" dirty="0">
                <a:solidFill>
                  <a:schemeClr val="accent2"/>
                </a:solidFill>
              </a:rPr>
              <a:t> </a:t>
            </a:r>
            <a:endParaRPr lang="en-US" b="1" cap="all" spc="100" dirty="0">
              <a:solidFill>
                <a:schemeClr val="accent2"/>
              </a:solidFill>
            </a:endParaRPr>
          </a:p>
        </p:txBody>
      </p:sp>
      <p:sp>
        <p:nvSpPr>
          <p:cNvPr id="4" name="Content Placeholder 3">
            <a:extLst>
              <a:ext uri="{FF2B5EF4-FFF2-40B4-BE49-F238E27FC236}">
                <a16:creationId xmlns:a16="http://schemas.microsoft.com/office/drawing/2014/main" id="{61DDD5E2-24CD-D404-86E0-C4E370E0449B}"/>
              </a:ext>
            </a:extLst>
          </p:cNvPr>
          <p:cNvSpPr>
            <a:spLocks noGrp="1"/>
          </p:cNvSpPr>
          <p:nvPr>
            <p:ph idx="1"/>
          </p:nvPr>
        </p:nvSpPr>
        <p:spPr/>
        <p:txBody>
          <a:bodyPr/>
          <a:lstStyle/>
          <a:p>
            <a:pPr marL="0" indent="0">
              <a:buNone/>
            </a:pPr>
            <a:r>
              <a:rPr lang="en-US" dirty="0"/>
              <a:t>   </a:t>
            </a:r>
          </a:p>
        </p:txBody>
      </p:sp>
      <p:sp>
        <p:nvSpPr>
          <p:cNvPr id="3" name="TextBox 2">
            <a:extLst>
              <a:ext uri="{FF2B5EF4-FFF2-40B4-BE49-F238E27FC236}">
                <a16:creationId xmlns:a16="http://schemas.microsoft.com/office/drawing/2014/main" id="{B6A1D5F8-1301-6AEE-DD07-AE63FD773345}"/>
              </a:ext>
            </a:extLst>
          </p:cNvPr>
          <p:cNvSpPr txBox="1"/>
          <p:nvPr/>
        </p:nvSpPr>
        <p:spPr>
          <a:xfrm>
            <a:off x="1007706" y="1931437"/>
            <a:ext cx="10198359" cy="1292662"/>
          </a:xfrm>
          <a:prstGeom prst="rect">
            <a:avLst/>
          </a:prstGeom>
          <a:noFill/>
        </p:spPr>
        <p:txBody>
          <a:bodyPr wrap="square" rtlCol="0">
            <a:spAutoFit/>
          </a:bodyPr>
          <a:lstStyle/>
          <a:p>
            <a:r>
              <a:rPr lang="en-US" sz="2600" dirty="0">
                <a:solidFill>
                  <a:schemeClr val="accent6">
                    <a:lumMod val="50000"/>
                  </a:schemeClr>
                </a:solidFill>
              </a:rPr>
              <a:t>- Visualizing mutant virions under transmission electron microscope (TEM)</a:t>
            </a:r>
          </a:p>
          <a:p>
            <a:r>
              <a:rPr lang="en-US" sz="2600" dirty="0">
                <a:solidFill>
                  <a:schemeClr val="accent6">
                    <a:lumMod val="50000"/>
                  </a:schemeClr>
                </a:solidFill>
              </a:rPr>
              <a:t>- Continuing to produce and concentrate mutant virions</a:t>
            </a:r>
          </a:p>
        </p:txBody>
      </p:sp>
      <p:grpSp>
        <p:nvGrpSpPr>
          <p:cNvPr id="22" name="Group 21">
            <a:extLst>
              <a:ext uri="{FF2B5EF4-FFF2-40B4-BE49-F238E27FC236}">
                <a16:creationId xmlns:a16="http://schemas.microsoft.com/office/drawing/2014/main" id="{A410E4A4-54E0-A264-B180-B3AE106ADAAB}"/>
              </a:ext>
            </a:extLst>
          </p:cNvPr>
          <p:cNvGrpSpPr/>
          <p:nvPr/>
        </p:nvGrpSpPr>
        <p:grpSpPr>
          <a:xfrm>
            <a:off x="2344975" y="3522527"/>
            <a:ext cx="3768224" cy="2528886"/>
            <a:chOff x="1817915" y="3515732"/>
            <a:chExt cx="3768224" cy="2528886"/>
          </a:xfrm>
        </p:grpSpPr>
        <p:grpSp>
          <p:nvGrpSpPr>
            <p:cNvPr id="16" name="Group 15">
              <a:extLst>
                <a:ext uri="{FF2B5EF4-FFF2-40B4-BE49-F238E27FC236}">
                  <a16:creationId xmlns:a16="http://schemas.microsoft.com/office/drawing/2014/main" id="{F6954625-5884-C143-93FB-BD6B9161B512}"/>
                </a:ext>
              </a:extLst>
            </p:cNvPr>
            <p:cNvGrpSpPr/>
            <p:nvPr/>
          </p:nvGrpSpPr>
          <p:grpSpPr>
            <a:xfrm>
              <a:off x="2217676" y="3515732"/>
              <a:ext cx="2968702" cy="2135308"/>
              <a:chOff x="21006494" y="26821836"/>
              <a:chExt cx="5474626" cy="4393744"/>
            </a:xfrm>
          </p:grpSpPr>
          <p:pic>
            <p:nvPicPr>
              <p:cNvPr id="17" name="Picture 16" descr="A close-up of a microscope&#10;&#10;Description automatically generated">
                <a:extLst>
                  <a:ext uri="{FF2B5EF4-FFF2-40B4-BE49-F238E27FC236}">
                    <a16:creationId xmlns:a16="http://schemas.microsoft.com/office/drawing/2014/main" id="{52D5F366-BBC9-CAB3-09AB-E182C4E38859}"/>
                  </a:ext>
                </a:extLst>
              </p:cNvPr>
              <p:cNvPicPr>
                <a:picLocks noChangeAspect="1"/>
              </p:cNvPicPr>
              <p:nvPr/>
            </p:nvPicPr>
            <p:blipFill rotWithShape="1">
              <a:blip r:embed="rId2"/>
              <a:srcRect l="33774" t="22429" b="18788"/>
              <a:stretch/>
            </p:blipFill>
            <p:spPr>
              <a:xfrm>
                <a:off x="21006494" y="26821836"/>
                <a:ext cx="5474626" cy="4393744"/>
              </a:xfrm>
              <a:prstGeom prst="rect">
                <a:avLst/>
              </a:prstGeom>
            </p:spPr>
          </p:pic>
          <p:pic>
            <p:nvPicPr>
              <p:cNvPr id="18" name="Picture 17" descr="A close-up of a microscope&#10;&#10;Description automatically generated">
                <a:extLst>
                  <a:ext uri="{FF2B5EF4-FFF2-40B4-BE49-F238E27FC236}">
                    <a16:creationId xmlns:a16="http://schemas.microsoft.com/office/drawing/2014/main" id="{33332DAC-8F79-6ED4-41A3-E448F9260FAD}"/>
                  </a:ext>
                </a:extLst>
              </p:cNvPr>
              <p:cNvPicPr>
                <a:picLocks noChangeAspect="1"/>
              </p:cNvPicPr>
              <p:nvPr/>
            </p:nvPicPr>
            <p:blipFill rotWithShape="1">
              <a:blip r:embed="rId2"/>
              <a:srcRect l="63610" t="83374" r="25535" b="13081"/>
              <a:stretch/>
            </p:blipFill>
            <p:spPr>
              <a:xfrm>
                <a:off x="25294040" y="30883347"/>
                <a:ext cx="838686" cy="247650"/>
              </a:xfrm>
              <a:prstGeom prst="rect">
                <a:avLst/>
              </a:prstGeom>
            </p:spPr>
          </p:pic>
        </p:grpSp>
        <p:sp>
          <p:nvSpPr>
            <p:cNvPr id="19" name="TextBox 18">
              <a:extLst>
                <a:ext uri="{FF2B5EF4-FFF2-40B4-BE49-F238E27FC236}">
                  <a16:creationId xmlns:a16="http://schemas.microsoft.com/office/drawing/2014/main" id="{4A9A4599-5AFE-D2D2-9149-FC9C910A7090}"/>
                </a:ext>
              </a:extLst>
            </p:cNvPr>
            <p:cNvSpPr txBox="1"/>
            <p:nvPr/>
          </p:nvSpPr>
          <p:spPr>
            <a:xfrm>
              <a:off x="1817915" y="5675286"/>
              <a:ext cx="3768224" cy="369332"/>
            </a:xfrm>
            <a:prstGeom prst="rect">
              <a:avLst/>
            </a:prstGeom>
            <a:noFill/>
          </p:spPr>
          <p:txBody>
            <a:bodyPr wrap="square" rtlCol="0">
              <a:spAutoFit/>
            </a:bodyPr>
            <a:lstStyle/>
            <a:p>
              <a:pPr algn="ctr"/>
              <a:r>
                <a:rPr lang="en-US" dirty="0">
                  <a:solidFill>
                    <a:schemeClr val="accent6">
                      <a:lumMod val="50000"/>
                    </a:schemeClr>
                  </a:solidFill>
                </a:rPr>
                <a:t>WT virions under TEM</a:t>
              </a:r>
            </a:p>
          </p:txBody>
        </p:sp>
      </p:grpSp>
      <p:grpSp>
        <p:nvGrpSpPr>
          <p:cNvPr id="21" name="Group 20">
            <a:extLst>
              <a:ext uri="{FF2B5EF4-FFF2-40B4-BE49-F238E27FC236}">
                <a16:creationId xmlns:a16="http://schemas.microsoft.com/office/drawing/2014/main" id="{11C557FF-6DA1-19A6-045C-216301381C0B}"/>
              </a:ext>
            </a:extLst>
          </p:cNvPr>
          <p:cNvGrpSpPr/>
          <p:nvPr/>
        </p:nvGrpSpPr>
        <p:grpSpPr>
          <a:xfrm>
            <a:off x="4616879" y="3522527"/>
            <a:ext cx="5867400" cy="2789373"/>
            <a:chOff x="4453836" y="3515732"/>
            <a:chExt cx="5867400" cy="2789373"/>
          </a:xfrm>
        </p:grpSpPr>
        <p:grpSp>
          <p:nvGrpSpPr>
            <p:cNvPr id="14" name="Group 13">
              <a:extLst>
                <a:ext uri="{FF2B5EF4-FFF2-40B4-BE49-F238E27FC236}">
                  <a16:creationId xmlns:a16="http://schemas.microsoft.com/office/drawing/2014/main" id="{6D1596D8-3ADE-EA8D-AA8E-939E9356EF84}"/>
                </a:ext>
              </a:extLst>
            </p:cNvPr>
            <p:cNvGrpSpPr/>
            <p:nvPr/>
          </p:nvGrpSpPr>
          <p:grpSpPr>
            <a:xfrm>
              <a:off x="5903185" y="3515732"/>
              <a:ext cx="2968702" cy="2135308"/>
              <a:chOff x="4452752" y="3784551"/>
              <a:chExt cx="2763982" cy="1863631"/>
            </a:xfrm>
          </p:grpSpPr>
          <p:pic>
            <p:nvPicPr>
              <p:cNvPr id="8" name="Picture 7" descr="A group of black dots in the sky&#10;&#10;Description automatically generated">
                <a:extLst>
                  <a:ext uri="{FF2B5EF4-FFF2-40B4-BE49-F238E27FC236}">
                    <a16:creationId xmlns:a16="http://schemas.microsoft.com/office/drawing/2014/main" id="{7363ED59-9892-462A-6E87-D5EE95EA6E30}"/>
                  </a:ext>
                </a:extLst>
              </p:cNvPr>
              <p:cNvPicPr>
                <a:picLocks noChangeAspect="1"/>
              </p:cNvPicPr>
              <p:nvPr/>
            </p:nvPicPr>
            <p:blipFill rotWithShape="1">
              <a:blip r:embed="rId3"/>
              <a:srcRect t="1671"/>
              <a:stretch/>
            </p:blipFill>
            <p:spPr>
              <a:xfrm>
                <a:off x="4452752" y="3784551"/>
                <a:ext cx="2763982" cy="1863631"/>
              </a:xfrm>
              <a:prstGeom prst="rect">
                <a:avLst/>
              </a:prstGeom>
              <a:ln>
                <a:noFill/>
              </a:ln>
            </p:spPr>
          </p:pic>
          <p:cxnSp>
            <p:nvCxnSpPr>
              <p:cNvPr id="11" name="Straight Connector 10">
                <a:extLst>
                  <a:ext uri="{FF2B5EF4-FFF2-40B4-BE49-F238E27FC236}">
                    <a16:creationId xmlns:a16="http://schemas.microsoft.com/office/drawing/2014/main" id="{B6342CA4-C533-5579-E9AD-3D1930FCC3EB}"/>
                  </a:ext>
                </a:extLst>
              </p:cNvPr>
              <p:cNvCxnSpPr>
                <a:cxnSpLocks/>
              </p:cNvCxnSpPr>
              <p:nvPr/>
            </p:nvCxnSpPr>
            <p:spPr>
              <a:xfrm>
                <a:off x="4574754" y="5591060"/>
                <a:ext cx="126694"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15" name="TextBox 14">
              <a:extLst>
                <a:ext uri="{FF2B5EF4-FFF2-40B4-BE49-F238E27FC236}">
                  <a16:creationId xmlns:a16="http://schemas.microsoft.com/office/drawing/2014/main" id="{54E8C49E-AE27-9E9B-821A-8001220983AD}"/>
                </a:ext>
              </a:extLst>
            </p:cNvPr>
            <p:cNvSpPr txBox="1"/>
            <p:nvPr/>
          </p:nvSpPr>
          <p:spPr>
            <a:xfrm>
              <a:off x="4453836" y="5658774"/>
              <a:ext cx="5867400" cy="646331"/>
            </a:xfrm>
            <a:prstGeom prst="rect">
              <a:avLst/>
            </a:prstGeom>
            <a:noFill/>
          </p:spPr>
          <p:txBody>
            <a:bodyPr wrap="square" rtlCol="0">
              <a:spAutoFit/>
            </a:bodyPr>
            <a:lstStyle/>
            <a:p>
              <a:pPr algn="ctr"/>
              <a:r>
                <a:rPr lang="en-US" dirty="0">
                  <a:solidFill>
                    <a:schemeClr val="accent6">
                      <a:lumMod val="50000"/>
                    </a:schemeClr>
                  </a:solidFill>
                </a:rPr>
                <a:t>Nanogold under TEM</a:t>
              </a:r>
            </a:p>
            <a:p>
              <a:pPr algn="ctr"/>
              <a:r>
                <a:rPr lang="en-US" dirty="0">
                  <a:solidFill>
                    <a:schemeClr val="accent6">
                      <a:lumMod val="50000"/>
                    </a:schemeClr>
                  </a:solidFill>
                </a:rPr>
                <a:t>(Lata et al., 2015)</a:t>
              </a:r>
            </a:p>
          </p:txBody>
        </p:sp>
        <p:sp>
          <p:nvSpPr>
            <p:cNvPr id="20" name="TextBox 19">
              <a:extLst>
                <a:ext uri="{FF2B5EF4-FFF2-40B4-BE49-F238E27FC236}">
                  <a16:creationId xmlns:a16="http://schemas.microsoft.com/office/drawing/2014/main" id="{AB59765C-FAE9-7FFD-E94D-7C18DFA315ED}"/>
                </a:ext>
              </a:extLst>
            </p:cNvPr>
            <p:cNvSpPr txBox="1"/>
            <p:nvPr/>
          </p:nvSpPr>
          <p:spPr>
            <a:xfrm>
              <a:off x="5903185" y="5402195"/>
              <a:ext cx="769759" cy="215444"/>
            </a:xfrm>
            <a:prstGeom prst="rect">
              <a:avLst/>
            </a:prstGeom>
            <a:noFill/>
          </p:spPr>
          <p:txBody>
            <a:bodyPr wrap="square" rtlCol="0">
              <a:spAutoFit/>
            </a:bodyPr>
            <a:lstStyle/>
            <a:p>
              <a:r>
                <a:rPr lang="en-US" sz="800" dirty="0"/>
                <a:t>100 nm</a:t>
              </a:r>
            </a:p>
          </p:txBody>
        </p:sp>
      </p:grpSp>
    </p:spTree>
    <p:extLst>
      <p:ext uri="{BB962C8B-B14F-4D97-AF65-F5344CB8AC3E}">
        <p14:creationId xmlns:p14="http://schemas.microsoft.com/office/powerpoint/2010/main" val="1118260542"/>
      </p:ext>
    </p:extLst>
  </p:cSld>
  <p:clrMapOvr>
    <a:masterClrMapping/>
  </p:clrMapOvr>
</p:sld>
</file>

<file path=ppt/theme/theme1.xml><?xml version="1.0" encoding="utf-8"?>
<a:theme xmlns:a="http://schemas.openxmlformats.org/drawingml/2006/main" name="Custom">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Univers" id="{D909BD3F-B240-4348-8BE3-67FDD68BA7A7}"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Props1.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2.xml><?xml version="1.0" encoding="utf-8"?>
<ds:datastoreItem xmlns:ds="http://schemas.openxmlformats.org/officeDocument/2006/customXml" ds:itemID="{D4A67D12-FAB5-406C-9279-3EAA5A20A6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{3647C86A-4F62-427F-AAC6-5553700BC5A1}tf89338750_win32</Template>
  <TotalTime>3562</TotalTime>
  <Words>407</Words>
  <Application>Microsoft Office PowerPoint</Application>
  <PresentationFormat>Widescreen</PresentationFormat>
  <Paragraphs>72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Book Antiqua</vt:lpstr>
      <vt:lpstr>Calibri</vt:lpstr>
      <vt:lpstr>Univers</vt:lpstr>
      <vt:lpstr>Custom</vt:lpstr>
      <vt:lpstr>Hell’s Tails: Localizing the tail proteins of the hyperthermophile-infecting virus SSV1</vt:lpstr>
      <vt:lpstr>What is SSV1?</vt:lpstr>
      <vt:lpstr>Overview</vt:lpstr>
      <vt:lpstr>Methods</vt:lpstr>
      <vt:lpstr>Predicted Structures</vt:lpstr>
      <vt:lpstr>Predicted Structures</vt:lpstr>
      <vt:lpstr>Progress</vt:lpstr>
      <vt:lpstr>Takeaways</vt:lpstr>
      <vt:lpstr>Future Directions</vt:lpstr>
      <vt:lpstr>Acknowledgements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Localizing structural proteins of SSV1 via site-directed mutagenesis</dc:title>
  <dc:creator>Jane Arterberry</dc:creator>
  <cp:lastModifiedBy>Jane</cp:lastModifiedBy>
  <cp:revision>19</cp:revision>
  <dcterms:created xsi:type="dcterms:W3CDTF">2023-09-05T17:01:35Z</dcterms:created>
  <dcterms:modified xsi:type="dcterms:W3CDTF">2024-05-06T16:24:07Z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