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layfair Display"/>
      <p:regular r:id="rId13"/>
      <p:bold r:id="rId14"/>
      <p:italic r:id="rId15"/>
      <p:boldItalic r:id="rId16"/>
    </p:embeddedFont>
    <p:embeddedFont>
      <p:font typeface="Montserrat"/>
      <p:regular r:id="rId17"/>
      <p:bold r:id="rId18"/>
      <p:italic r:id="rId19"/>
      <p:boldItalic r:id="rId20"/>
    </p:embeddedFont>
    <p:embeddedFont>
      <p:font typeface="Oswald"/>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boldItalic.fntdata"/><Relationship Id="rId11" Type="http://schemas.openxmlformats.org/officeDocument/2006/relationships/slide" Target="slides/slide6.xml"/><Relationship Id="rId22" Type="http://schemas.openxmlformats.org/officeDocument/2006/relationships/font" Target="fonts/Oswald-bold.fntdata"/><Relationship Id="rId10" Type="http://schemas.openxmlformats.org/officeDocument/2006/relationships/slide" Target="slides/slide5.xml"/><Relationship Id="rId21" Type="http://schemas.openxmlformats.org/officeDocument/2006/relationships/font" Target="fonts/Oswald-regular.fntdata"/><Relationship Id="rId13" Type="http://schemas.openxmlformats.org/officeDocument/2006/relationships/font" Target="fonts/PlayfairDisplay-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italic.fntdata"/><Relationship Id="rId14" Type="http://schemas.openxmlformats.org/officeDocument/2006/relationships/font" Target="fonts/PlayfairDisplay-bold.fntdata"/><Relationship Id="rId17" Type="http://schemas.openxmlformats.org/officeDocument/2006/relationships/font" Target="fonts/Montserrat-regular.fntdata"/><Relationship Id="rId16" Type="http://schemas.openxmlformats.org/officeDocument/2006/relationships/font" Target="fonts/PlayfairDisplay-boldItalic.fntdata"/><Relationship Id="rId5" Type="http://schemas.openxmlformats.org/officeDocument/2006/relationships/notesMaster" Target="notesMasters/notesMaster1.xml"/><Relationship Id="rId19" Type="http://schemas.openxmlformats.org/officeDocument/2006/relationships/font" Target="fonts/Montserrat-italic.fntdata"/><Relationship Id="rId6" Type="http://schemas.openxmlformats.org/officeDocument/2006/relationships/slide" Target="slides/slide1.xml"/><Relationship Id="rId18" Type="http://schemas.openxmlformats.org/officeDocument/2006/relationships/font" Target="fonts/Montserra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cb68887c01_0_16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cb68887c01_0_16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cb68887c01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cb68887c01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cb68887c01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cb68887c01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cb68887c01_0_16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cb68887c01_0_16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cb68887c01_0_16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cb68887c01_0_16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cb68887c01_0_16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cb68887c01_0_16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4358475" y="0"/>
            <a:ext cx="38532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6800"/>
              <a:buFont typeface="Playfair Display"/>
              <a:buNone/>
              <a:defRPr b="1" sz="6800">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b="1" sz="6800">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b="1" sz="6800">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b="1" sz="6800">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b="1" sz="6800">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b="1" sz="6800">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b="1" sz="6800">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b="1" sz="6800">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b="1" sz="6800">
                <a:latin typeface="Playfair Display"/>
                <a:ea typeface="Playfair Display"/>
                <a:cs typeface="Playfair Display"/>
                <a:sym typeface="Playfair Display"/>
              </a:defRPr>
            </a:lvl9pPr>
          </a:lstStyle>
          <a:p/>
        </p:txBody>
      </p:sp>
      <p:sp>
        <p:nvSpPr>
          <p:cNvPr id="13" name="Google Shape;13;p2"/>
          <p:cNvSpPr txBox="1"/>
          <p:nvPr>
            <p:ph idx="1" type="subTitle"/>
          </p:nvPr>
        </p:nvSpPr>
        <p:spPr>
          <a:xfrm>
            <a:off x="344250" y="3550650"/>
            <a:ext cx="4910100" cy="577800"/>
          </a:xfrm>
          <a:prstGeom prst="rect">
            <a:avLst/>
          </a:prstGeom>
          <a:solidFill>
            <a:schemeClr val="dk2"/>
          </a:solidFill>
        </p:spPr>
        <p:txBody>
          <a:bodyPr anchorCtr="0" anchor="ctr" bIns="91425" lIns="91425" spcFirstLastPara="1" rIns="91425" wrap="square" tIns="91425">
            <a:normAutofit/>
          </a:bodyPr>
          <a:lstStyle>
            <a:lvl1pPr lv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9pPr>
          </a:lstStyle>
          <a:p/>
        </p:txBody>
      </p:sp>
      <p:sp>
        <p:nvSpPr>
          <p:cNvPr id="14" name="Google Shape;14;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311700" y="999925"/>
            <a:ext cx="8520600" cy="214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highlight>
                  <a:schemeClr val="dk1"/>
                </a:highlight>
              </a:defRPr>
            </a:lvl1pPr>
            <a:lvl2pPr indent="-317500" lvl="1" marL="914400" algn="ctr">
              <a:spcBef>
                <a:spcPts val="0"/>
              </a:spcBef>
              <a:spcAft>
                <a:spcPts val="0"/>
              </a:spcAft>
              <a:buSzPts val="1400"/>
              <a:buChar char="○"/>
              <a:defRPr>
                <a:highlight>
                  <a:schemeClr val="dk1"/>
                </a:highlight>
              </a:defRPr>
            </a:lvl2pPr>
            <a:lvl3pPr indent="-317500" lvl="2" marL="1371600" algn="ctr">
              <a:spcBef>
                <a:spcPts val="0"/>
              </a:spcBef>
              <a:spcAft>
                <a:spcPts val="0"/>
              </a:spcAft>
              <a:buSzPts val="1400"/>
              <a:buChar char="■"/>
              <a:defRPr>
                <a:highlight>
                  <a:schemeClr val="dk1"/>
                </a:highlight>
              </a:defRPr>
            </a:lvl3pPr>
            <a:lvl4pPr indent="-317500" lvl="3" marL="1828800" algn="ctr">
              <a:spcBef>
                <a:spcPts val="0"/>
              </a:spcBef>
              <a:spcAft>
                <a:spcPts val="0"/>
              </a:spcAft>
              <a:buSzPts val="1400"/>
              <a:buChar char="●"/>
              <a:defRPr>
                <a:highlight>
                  <a:schemeClr val="dk1"/>
                </a:highlight>
              </a:defRPr>
            </a:lvl4pPr>
            <a:lvl5pPr indent="-317500" lvl="4" marL="2286000" algn="ctr">
              <a:spcBef>
                <a:spcPts val="0"/>
              </a:spcBef>
              <a:spcAft>
                <a:spcPts val="0"/>
              </a:spcAft>
              <a:buSzPts val="1400"/>
              <a:buChar char="○"/>
              <a:defRPr>
                <a:highlight>
                  <a:schemeClr val="dk1"/>
                </a:highlight>
              </a:defRPr>
            </a:lvl5pPr>
            <a:lvl6pPr indent="-317500" lvl="5" marL="2743200" algn="ctr">
              <a:spcBef>
                <a:spcPts val="0"/>
              </a:spcBef>
              <a:spcAft>
                <a:spcPts val="0"/>
              </a:spcAft>
              <a:buSzPts val="1400"/>
              <a:buChar char="■"/>
              <a:defRPr>
                <a:highlight>
                  <a:schemeClr val="dk1"/>
                </a:highlight>
              </a:defRPr>
            </a:lvl6pPr>
            <a:lvl7pPr indent="-317500" lvl="6" marL="3200400" algn="ctr">
              <a:spcBef>
                <a:spcPts val="0"/>
              </a:spcBef>
              <a:spcAft>
                <a:spcPts val="0"/>
              </a:spcAft>
              <a:buSzPts val="1400"/>
              <a:buChar char="●"/>
              <a:defRPr>
                <a:highlight>
                  <a:schemeClr val="dk1"/>
                </a:highlight>
              </a:defRPr>
            </a:lvl7pPr>
            <a:lvl8pPr indent="-317500" lvl="7" marL="3657600" algn="ctr">
              <a:spcBef>
                <a:spcPts val="0"/>
              </a:spcBef>
              <a:spcAft>
                <a:spcPts val="0"/>
              </a:spcAft>
              <a:buSzPts val="1400"/>
              <a:buChar char="○"/>
              <a:defRPr>
                <a:highlight>
                  <a:schemeClr val="dk1"/>
                </a:highlight>
              </a:defRPr>
            </a:lvl8pPr>
            <a:lvl9pPr indent="-317500" lvl="8" marL="4114800" algn="ctr">
              <a:spcBef>
                <a:spcPts val="0"/>
              </a:spcBef>
              <a:spcAft>
                <a:spcPts val="0"/>
              </a:spcAft>
              <a:buSzPts val="1400"/>
              <a:buChar char="■"/>
              <a:defRPr>
                <a:highlight>
                  <a:schemeClr val="dk1"/>
                </a:highlight>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4"/>
        </a:solidFill>
      </p:bgPr>
    </p:bg>
    <p:spTree>
      <p:nvGrpSpPr>
        <p:cNvPr id="15"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Font typeface="Playfair Display"/>
              <a:buNone/>
              <a:defRPr b="1" sz="4800">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b="1" sz="4800">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b="1" sz="4800">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b="1" sz="4800">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b="1" sz="4800">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b="1" sz="4800">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b="1" sz="4800">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b="1" sz="4800">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b="1" sz="4800">
                <a:latin typeface="Playfair Display"/>
                <a:ea typeface="Playfair Display"/>
                <a:cs typeface="Playfair Display"/>
                <a:sym typeface="Playfair Display"/>
              </a:defRPr>
            </a:lvl9pPr>
          </a:lstStyle>
          <a:p/>
        </p:txBody>
      </p:sp>
      <p:sp>
        <p:nvSpPr>
          <p:cNvPr id="18" name="Google Shape;18;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1" name="Google Shape;21;p4"/>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5" name="Google Shape;25;p5"/>
          <p:cNvSpPr txBox="1"/>
          <p:nvPr>
            <p:ph idx="1" type="body"/>
          </p:nvPr>
        </p:nvSpPr>
        <p:spPr>
          <a:xfrm>
            <a:off x="3117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0" name="Google Shape;30;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p:txBody>
      </p:sp>
      <p:sp>
        <p:nvSpPr>
          <p:cNvPr id="37" name="Google Shape;3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9"/>
          <p:cNvSpPr txBox="1"/>
          <p:nvPr>
            <p:ph type="title"/>
          </p:nvPr>
        </p:nvSpPr>
        <p:spPr>
          <a:xfrm>
            <a:off x="265500" y="10816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highlight>
                  <a:schemeClr val="lt1"/>
                </a:highlight>
              </a:defRPr>
            </a:lvl1pPr>
            <a:lvl2pPr indent="-317500" lvl="1" marL="914400">
              <a:spcBef>
                <a:spcPts val="0"/>
              </a:spcBef>
              <a:spcAft>
                <a:spcPts val="0"/>
              </a:spcAft>
              <a:buSzPts val="1400"/>
              <a:buChar char="○"/>
              <a:defRPr>
                <a:highlight>
                  <a:schemeClr val="lt1"/>
                </a:highlight>
              </a:defRPr>
            </a:lvl2pPr>
            <a:lvl3pPr indent="-317500" lvl="2" marL="1371600">
              <a:spcBef>
                <a:spcPts val="0"/>
              </a:spcBef>
              <a:spcAft>
                <a:spcPts val="0"/>
              </a:spcAft>
              <a:buSzPts val="1400"/>
              <a:buChar char="■"/>
              <a:defRPr>
                <a:highlight>
                  <a:schemeClr val="lt1"/>
                </a:highlight>
              </a:defRPr>
            </a:lvl3pPr>
            <a:lvl4pPr indent="-317500" lvl="3" marL="1828800">
              <a:spcBef>
                <a:spcPts val="0"/>
              </a:spcBef>
              <a:spcAft>
                <a:spcPts val="0"/>
              </a:spcAft>
              <a:buSzPts val="1400"/>
              <a:buChar char="●"/>
              <a:defRPr>
                <a:highlight>
                  <a:schemeClr val="lt1"/>
                </a:highlight>
              </a:defRPr>
            </a:lvl4pPr>
            <a:lvl5pPr indent="-317500" lvl="4" marL="2286000">
              <a:spcBef>
                <a:spcPts val="0"/>
              </a:spcBef>
              <a:spcAft>
                <a:spcPts val="0"/>
              </a:spcAft>
              <a:buSzPts val="1400"/>
              <a:buChar char="○"/>
              <a:defRPr>
                <a:highlight>
                  <a:schemeClr val="lt1"/>
                </a:highlight>
              </a:defRPr>
            </a:lvl5pPr>
            <a:lvl6pPr indent="-317500" lvl="5" marL="2743200">
              <a:spcBef>
                <a:spcPts val="0"/>
              </a:spcBef>
              <a:spcAft>
                <a:spcPts val="0"/>
              </a:spcAft>
              <a:buSzPts val="1400"/>
              <a:buChar char="■"/>
              <a:defRPr>
                <a:highlight>
                  <a:schemeClr val="lt1"/>
                </a:highlight>
              </a:defRPr>
            </a:lvl6pPr>
            <a:lvl7pPr indent="-317500" lvl="6" marL="3200400">
              <a:spcBef>
                <a:spcPts val="0"/>
              </a:spcBef>
              <a:spcAft>
                <a:spcPts val="0"/>
              </a:spcAft>
              <a:buSzPts val="1400"/>
              <a:buChar char="●"/>
              <a:defRPr>
                <a:highlight>
                  <a:schemeClr val="lt1"/>
                </a:highlight>
              </a:defRPr>
            </a:lvl7pPr>
            <a:lvl8pPr indent="-317500" lvl="7" marL="3657600">
              <a:spcBef>
                <a:spcPts val="0"/>
              </a:spcBef>
              <a:spcAft>
                <a:spcPts val="0"/>
              </a:spcAft>
              <a:buSzPts val="1400"/>
              <a:buChar char="○"/>
              <a:defRPr>
                <a:highlight>
                  <a:schemeClr val="lt1"/>
                </a:highlight>
              </a:defRPr>
            </a:lvl8pPr>
            <a:lvl9pPr indent="-317500" lvl="8" marL="4114800">
              <a:spcBef>
                <a:spcPts val="0"/>
              </a:spcBef>
              <a:spcAft>
                <a:spcPts val="0"/>
              </a:spcAft>
              <a:buSzPts val="1400"/>
              <a:buChar char="■"/>
              <a:defRPr>
                <a:highlight>
                  <a:schemeClr val="lt1"/>
                </a:highlight>
              </a:defRPr>
            </a:lvl9pPr>
          </a:lstStyle>
          <a:p/>
        </p:txBody>
      </p:sp>
      <p:sp>
        <p:nvSpPr>
          <p:cNvPr id="44" name="Google Shape;4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highlight>
                  <a:schemeClr val="dk1"/>
                </a:highlight>
              </a:defRPr>
            </a:lvl1pPr>
          </a:lstStyle>
          <a:p/>
        </p:txBody>
      </p:sp>
      <p:sp>
        <p:nvSpPr>
          <p:cNvPr id="47" name="Google Shape;47;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op">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p:txBody>
      </p:sp>
      <p:sp>
        <p:nvSpPr>
          <p:cNvPr id="7" name="Google Shape;7;p1"/>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indent="-317500" lvl="1" marL="914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indent="-317500" lvl="2" marL="1371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indent="-317500" lvl="3" marL="1828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indent="-317500" lvl="4" marL="22860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indent="-317500" lvl="5" marL="27432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indent="-317500" lvl="6" marL="3200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indent="-317500" lvl="7" marL="3657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indent="-317500" lvl="8" marL="4114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casel.org" TargetMode="External"/><Relationship Id="rId4" Type="http://schemas.openxmlformats.org/officeDocument/2006/relationships/hyperlink" Target="https://www.casel.org" TargetMode="External"/><Relationship Id="rId9" Type="http://schemas.openxmlformats.org/officeDocument/2006/relationships/hyperlink" Target="https://www.casel.org" TargetMode="External"/><Relationship Id="rId5" Type="http://schemas.openxmlformats.org/officeDocument/2006/relationships/hyperlink" Target="https://www.cdc.gov" TargetMode="External"/><Relationship Id="rId6" Type="http://schemas.openxmlformats.org/officeDocument/2006/relationships/hyperlink" Target="https://www.casel.org" TargetMode="External"/><Relationship Id="rId7" Type="http://schemas.openxmlformats.org/officeDocument/2006/relationships/hyperlink" Target="https://www.sciencemag.org" TargetMode="External"/><Relationship Id="rId8" Type="http://schemas.openxmlformats.org/officeDocument/2006/relationships/hyperlink" Target="https://www.stacks.cdc.gov"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FF"/>
        </a:solidFill>
      </p:bgPr>
    </p:bg>
    <p:spTree>
      <p:nvGrpSpPr>
        <p:cNvPr id="57" name="Shape 57"/>
        <p:cNvGrpSpPr/>
        <p:nvPr/>
      </p:nvGrpSpPr>
      <p:grpSpPr>
        <a:xfrm>
          <a:off x="0" y="0"/>
          <a:ext cx="0" cy="0"/>
          <a:chOff x="0" y="0"/>
          <a:chExt cx="0" cy="0"/>
        </a:xfrm>
      </p:grpSpPr>
      <p:sp>
        <p:nvSpPr>
          <p:cNvPr id="58" name="Google Shape;58;p13"/>
          <p:cNvSpPr txBox="1"/>
          <p:nvPr>
            <p:ph type="ctrTitle"/>
          </p:nvPr>
        </p:nvSpPr>
        <p:spPr>
          <a:xfrm>
            <a:off x="344250" y="1403850"/>
            <a:ext cx="8455500" cy="2146800"/>
          </a:xfrm>
          <a:prstGeom prst="rect">
            <a:avLst/>
          </a:prstGeom>
        </p:spPr>
        <p:txBody>
          <a:bodyPr anchorCtr="0" anchor="ctr" bIns="91425" lIns="91425" spcFirstLastPara="1" rIns="91425" wrap="square" tIns="91425">
            <a:normAutofit/>
          </a:bodyPr>
          <a:lstStyle/>
          <a:p>
            <a:pPr indent="0" lvl="0" marL="0" rtl="0" algn="l">
              <a:lnSpc>
                <a:spcPct val="200000"/>
              </a:lnSpc>
              <a:spcBef>
                <a:spcPts val="0"/>
              </a:spcBef>
              <a:spcAft>
                <a:spcPts val="0"/>
              </a:spcAft>
              <a:buNone/>
            </a:pPr>
            <a:r>
              <a:rPr lang="en" sz="2000">
                <a:solidFill>
                  <a:srgbClr val="000000"/>
                </a:solidFill>
                <a:latin typeface="Times New Roman"/>
                <a:ea typeface="Times New Roman"/>
                <a:cs typeface="Times New Roman"/>
                <a:sym typeface="Times New Roman"/>
              </a:rPr>
              <a:t>Understanding The Importance of Social Emotional Learning in Children And The Link Between Mental Health.</a:t>
            </a:r>
            <a:endParaRPr sz="2000">
              <a:solidFill>
                <a:srgbClr val="000000"/>
              </a:solidFill>
              <a:latin typeface="Times New Roman"/>
              <a:ea typeface="Times New Roman"/>
              <a:cs typeface="Times New Roman"/>
              <a:sym typeface="Times New Roman"/>
            </a:endParaRPr>
          </a:p>
          <a:p>
            <a:pPr indent="0" lvl="0" marL="0" rtl="0" algn="ctr">
              <a:spcBef>
                <a:spcPts val="0"/>
              </a:spcBef>
              <a:spcAft>
                <a:spcPts val="0"/>
              </a:spcAft>
              <a:buNone/>
            </a:pPr>
            <a:r>
              <a:t/>
            </a:r>
            <a:endParaRPr sz="1300">
              <a:solidFill>
                <a:srgbClr val="000000"/>
              </a:solidFill>
              <a:latin typeface="Times New Roman"/>
              <a:ea typeface="Times New Roman"/>
              <a:cs typeface="Times New Roman"/>
              <a:sym typeface="Times New Roman"/>
            </a:endParaRPr>
          </a:p>
        </p:txBody>
      </p:sp>
      <p:sp>
        <p:nvSpPr>
          <p:cNvPr id="59" name="Google Shape;59;p13"/>
          <p:cNvSpPr txBox="1"/>
          <p:nvPr>
            <p:ph idx="1" type="subTitle"/>
          </p:nvPr>
        </p:nvSpPr>
        <p:spPr>
          <a:xfrm>
            <a:off x="3388400" y="4867400"/>
            <a:ext cx="5444100" cy="19200"/>
          </a:xfrm>
          <a:prstGeom prst="rect">
            <a:avLst/>
          </a:prstGeom>
        </p:spPr>
        <p:txBody>
          <a:bodyPr anchorCtr="0" anchor="ctr" bIns="91425" lIns="91425" spcFirstLastPara="1" rIns="91425" wrap="square" tIns="91425">
            <a:normAutofit fontScale="25000" lnSpcReduction="20000"/>
          </a:bodyPr>
          <a:lstStyle/>
          <a:p>
            <a:pPr indent="0" lvl="0" marL="0" rtl="0" algn="l">
              <a:spcBef>
                <a:spcPts val="0"/>
              </a:spcBef>
              <a:spcAft>
                <a:spcPts val="0"/>
              </a:spcAft>
              <a:buNone/>
            </a:pPr>
            <a:r>
              <a:t/>
            </a:r>
            <a:endParaRPr/>
          </a:p>
        </p:txBody>
      </p:sp>
      <p:pic>
        <p:nvPicPr>
          <p:cNvPr id="60" name="Google Shape;60;p13"/>
          <p:cNvPicPr preferRelativeResize="0"/>
          <p:nvPr/>
        </p:nvPicPr>
        <p:blipFill>
          <a:blip r:embed="rId3">
            <a:alphaModFix/>
          </a:blip>
          <a:stretch>
            <a:fillRect/>
          </a:stretch>
        </p:blipFill>
        <p:spPr>
          <a:xfrm>
            <a:off x="4491800" y="2206675"/>
            <a:ext cx="3757650" cy="2845350"/>
          </a:xfrm>
          <a:prstGeom prst="rect">
            <a:avLst/>
          </a:prstGeom>
          <a:noFill/>
          <a:ln>
            <a:noFill/>
          </a:ln>
        </p:spPr>
      </p:pic>
    </p:spTree>
  </p:cSld>
  <p:clrMapOvr>
    <a:masterClrMapping/>
  </p:clrMapOvr>
  <p:transition spd="med">
    <p:push/>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Question and Methods  </a:t>
            </a:r>
            <a:endParaRPr>
              <a:latin typeface="Times New Roman"/>
              <a:ea typeface="Times New Roman"/>
              <a:cs typeface="Times New Roman"/>
              <a:sym typeface="Times New Roman"/>
            </a:endParaRPr>
          </a:p>
        </p:txBody>
      </p:sp>
      <p:sp>
        <p:nvSpPr>
          <p:cNvPr id="66" name="Google Shape;66;p14"/>
          <p:cNvSpPr txBox="1"/>
          <p:nvPr>
            <p:ph idx="1" type="body"/>
          </p:nvPr>
        </p:nvSpPr>
        <p:spPr>
          <a:xfrm>
            <a:off x="311700" y="1017725"/>
            <a:ext cx="8520600" cy="3727800"/>
          </a:xfrm>
          <a:prstGeom prst="rect">
            <a:avLst/>
          </a:prstGeom>
        </p:spPr>
        <p:txBody>
          <a:bodyPr anchorCtr="0" anchor="t" bIns="91425" lIns="91425" spcFirstLastPara="1" rIns="91425" wrap="square" tIns="91425">
            <a:normAutofit fontScale="25000" lnSpcReduction="20000"/>
          </a:bodyPr>
          <a:lstStyle/>
          <a:p>
            <a:pPr indent="0" lvl="0" marL="0" marR="0" rtl="0" algn="l">
              <a:lnSpc>
                <a:spcPct val="200000"/>
              </a:lnSpc>
              <a:spcBef>
                <a:spcPts val="0"/>
              </a:spcBef>
              <a:spcAft>
                <a:spcPts val="0"/>
              </a:spcAft>
              <a:buNone/>
            </a:pPr>
            <a:r>
              <a:rPr lang="en" sz="4797">
                <a:latin typeface="Times New Roman"/>
                <a:ea typeface="Times New Roman"/>
                <a:cs typeface="Times New Roman"/>
                <a:sym typeface="Times New Roman"/>
              </a:rPr>
              <a:t> </a:t>
            </a:r>
            <a:r>
              <a:rPr lang="en" sz="7200">
                <a:latin typeface="Times New Roman"/>
                <a:ea typeface="Times New Roman"/>
                <a:cs typeface="Times New Roman"/>
                <a:sym typeface="Times New Roman"/>
              </a:rPr>
              <a:t>If we were to bring back SEL into schools, ie.. programs like yoga, martial arts, computer games that build healthy neural pathways; then children would potentially grow into healthy adults and become more productive members of society. I am using SEL studies and comparing them to other studies in the fields of mental health treatment severe mental illness. I will be using my mentor for information on the research that he is currently conducting on children between the ages of 4 &amp; 5, but only as an understanding of Theory of Mind (ToM). </a:t>
            </a:r>
            <a:r>
              <a:rPr lang="en" sz="7200">
                <a:latin typeface="Times New Roman"/>
                <a:ea typeface="Times New Roman"/>
                <a:cs typeface="Times New Roman"/>
                <a:sym typeface="Times New Roman"/>
              </a:rPr>
              <a:t>(Churchland, P.M., 1994) </a:t>
            </a:r>
            <a:endParaRPr sz="7200">
              <a:latin typeface="Times New Roman"/>
              <a:ea typeface="Times New Roman"/>
              <a:cs typeface="Times New Roman"/>
              <a:sym typeface="Times New Roman"/>
            </a:endParaRPr>
          </a:p>
          <a:p>
            <a:pPr indent="0" lvl="0" marL="0" marR="0" rtl="0" algn="l">
              <a:lnSpc>
                <a:spcPct val="200000"/>
              </a:lnSpc>
              <a:spcBef>
                <a:spcPts val="0"/>
              </a:spcBef>
              <a:spcAft>
                <a:spcPts val="0"/>
              </a:spcAft>
              <a:buClr>
                <a:schemeClr val="dk2"/>
              </a:buClr>
              <a:buSzPts val="275"/>
              <a:buFont typeface="Arial"/>
              <a:buNone/>
            </a:pPr>
            <a:r>
              <a:t/>
            </a:r>
            <a:endParaRPr sz="7200">
              <a:latin typeface="Times New Roman"/>
              <a:ea typeface="Times New Roman"/>
              <a:cs typeface="Times New Roman"/>
              <a:sym typeface="Times New Roman"/>
            </a:endParaRPr>
          </a:p>
          <a:p>
            <a:pPr indent="0" lvl="0" marL="0" marR="0" rtl="0" algn="l">
              <a:spcBef>
                <a:spcPts val="0"/>
              </a:spcBef>
              <a:spcAft>
                <a:spcPts val="1200"/>
              </a:spcAft>
              <a:buNone/>
            </a:pPr>
            <a:r>
              <a:t/>
            </a:r>
            <a:endParaRPr sz="7200"/>
          </a:p>
        </p:txBody>
      </p:sp>
    </p:spTree>
  </p:cSld>
  <p:clrMapOvr>
    <a:masterClrMapping/>
  </p:clrMapOvr>
  <p:transition spd="med">
    <p:push/>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What is Social Emotional Learning/Social Cognition?</a:t>
            </a:r>
            <a:endParaRPr>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72" name="Google Shape;72;p15"/>
          <p:cNvSpPr txBox="1"/>
          <p:nvPr>
            <p:ph idx="1" type="body"/>
          </p:nvPr>
        </p:nvSpPr>
        <p:spPr>
          <a:xfrm>
            <a:off x="311700" y="1075275"/>
            <a:ext cx="8520600" cy="34935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latin typeface="Times New Roman"/>
                <a:ea typeface="Times New Roman"/>
                <a:cs typeface="Times New Roman"/>
                <a:sym typeface="Times New Roman"/>
              </a:rPr>
              <a:t>Social Emotional Learning is </a:t>
            </a:r>
            <a:r>
              <a:rPr lang="en">
                <a:latin typeface="Times New Roman"/>
                <a:ea typeface="Times New Roman"/>
                <a:cs typeface="Times New Roman"/>
                <a:sym typeface="Times New Roman"/>
              </a:rPr>
              <a:t>technique</a:t>
            </a:r>
            <a:r>
              <a:rPr lang="en">
                <a:latin typeface="Times New Roman"/>
                <a:ea typeface="Times New Roman"/>
                <a:cs typeface="Times New Roman"/>
                <a:sym typeface="Times New Roman"/>
              </a:rPr>
              <a:t> to </a:t>
            </a:r>
            <a:r>
              <a:rPr lang="en">
                <a:latin typeface="Times New Roman"/>
                <a:ea typeface="Times New Roman"/>
                <a:cs typeface="Times New Roman"/>
                <a:sym typeface="Times New Roman"/>
              </a:rPr>
              <a:t>learn</a:t>
            </a:r>
            <a:r>
              <a:rPr lang="en">
                <a:latin typeface="Times New Roman"/>
                <a:ea typeface="Times New Roman"/>
                <a:cs typeface="Times New Roman"/>
                <a:sym typeface="Times New Roman"/>
              </a:rPr>
              <a:t> about getting along and to see outside yourself. In essence empathy is something that people are not always born with or seeing outside yourself either, e.g. Theory of Mind (ToM). </a:t>
            </a:r>
            <a:endParaRPr>
              <a:latin typeface="Times New Roman"/>
              <a:ea typeface="Times New Roman"/>
              <a:cs typeface="Times New Roman"/>
              <a:sym typeface="Times New Roman"/>
            </a:endParaRPr>
          </a:p>
        </p:txBody>
      </p:sp>
      <p:pic>
        <p:nvPicPr>
          <p:cNvPr id="73" name="Google Shape;73;p15"/>
          <p:cNvPicPr preferRelativeResize="0"/>
          <p:nvPr/>
        </p:nvPicPr>
        <p:blipFill>
          <a:blip r:embed="rId3">
            <a:alphaModFix/>
          </a:blip>
          <a:stretch>
            <a:fillRect/>
          </a:stretch>
        </p:blipFill>
        <p:spPr>
          <a:xfrm>
            <a:off x="4692294" y="2286900"/>
            <a:ext cx="4140006" cy="2856600"/>
          </a:xfrm>
          <a:prstGeom prst="rect">
            <a:avLst/>
          </a:prstGeom>
          <a:noFill/>
          <a:ln>
            <a:noFill/>
          </a:ln>
        </p:spPr>
      </p:pic>
    </p:spTree>
  </p:cSld>
  <p:clrMapOvr>
    <a:masterClrMapping/>
  </p:clrMapOvr>
  <p:transition spd="med">
    <p:push/>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69400"/>
          </a:xfrm>
          <a:prstGeom prst="rect">
            <a:avLst/>
          </a:prstGeom>
        </p:spPr>
        <p:txBody>
          <a:bodyPr anchorCtr="0" anchor="t" bIns="91425" lIns="91425" spcFirstLastPara="1" rIns="91425" wrap="square" tIns="91425">
            <a:spAutoFit/>
          </a:bodyPr>
          <a:lstStyle/>
          <a:p>
            <a:pPr indent="0" lvl="0" marL="0" marR="0" rtl="0" algn="l">
              <a:lnSpc>
                <a:spcPct val="115000"/>
              </a:lnSpc>
              <a:spcBef>
                <a:spcPts val="0"/>
              </a:spcBef>
              <a:spcAft>
                <a:spcPts val="1200"/>
              </a:spcAft>
              <a:buNone/>
            </a:pPr>
            <a:r>
              <a:rPr lang="en" sz="2500">
                <a:solidFill>
                  <a:srgbClr val="000000"/>
                </a:solidFill>
                <a:latin typeface="Times New Roman"/>
                <a:ea typeface="Times New Roman"/>
                <a:cs typeface="Times New Roman"/>
                <a:sym typeface="Times New Roman"/>
              </a:rPr>
              <a:t>What is Theory of Mind? </a:t>
            </a:r>
            <a:endParaRPr sz="2500">
              <a:solidFill>
                <a:srgbClr val="000000"/>
              </a:solidFill>
              <a:latin typeface="Times New Roman"/>
              <a:ea typeface="Times New Roman"/>
              <a:cs typeface="Times New Roman"/>
              <a:sym typeface="Times New Roman"/>
            </a:endParaRPr>
          </a:p>
        </p:txBody>
      </p:sp>
      <p:sp>
        <p:nvSpPr>
          <p:cNvPr id="79" name="Google Shape;79;p16"/>
          <p:cNvSpPr txBox="1"/>
          <p:nvPr>
            <p:ph idx="1" type="body"/>
          </p:nvPr>
        </p:nvSpPr>
        <p:spPr>
          <a:xfrm>
            <a:off x="229525" y="2478925"/>
            <a:ext cx="8520600" cy="2208900"/>
          </a:xfrm>
          <a:prstGeom prst="rect">
            <a:avLst/>
          </a:prstGeom>
        </p:spPr>
        <p:txBody>
          <a:bodyPr anchorCtr="0" anchor="t" bIns="91425" lIns="91425" spcFirstLastPara="1" rIns="91425" wrap="square" tIns="91425">
            <a:spAutoFit/>
          </a:bodyPr>
          <a:lstStyle/>
          <a:p>
            <a:pPr indent="0" lvl="0" marL="0" rtl="0" algn="l">
              <a:spcBef>
                <a:spcPts val="0"/>
              </a:spcBef>
              <a:spcAft>
                <a:spcPts val="0"/>
              </a:spcAft>
              <a:buNone/>
            </a:pPr>
            <a:r>
              <a:rPr lang="en">
                <a:latin typeface="Times New Roman"/>
                <a:ea typeface="Times New Roman"/>
                <a:cs typeface="Times New Roman"/>
                <a:sym typeface="Times New Roman"/>
              </a:rPr>
              <a:t>Theory of mind is usually </a:t>
            </a:r>
            <a:r>
              <a:rPr lang="en">
                <a:latin typeface="Times New Roman"/>
                <a:ea typeface="Times New Roman"/>
                <a:cs typeface="Times New Roman"/>
                <a:sym typeface="Times New Roman"/>
              </a:rPr>
              <a:t>developed</a:t>
            </a:r>
            <a:r>
              <a:rPr lang="en">
                <a:latin typeface="Times New Roman"/>
                <a:ea typeface="Times New Roman"/>
                <a:cs typeface="Times New Roman"/>
                <a:sym typeface="Times New Roman"/>
              </a:rPr>
              <a:t> </a:t>
            </a:r>
            <a:r>
              <a:rPr lang="en">
                <a:latin typeface="Times New Roman"/>
                <a:ea typeface="Times New Roman"/>
                <a:cs typeface="Times New Roman"/>
                <a:sym typeface="Times New Roman"/>
              </a:rPr>
              <a:t>around the ages of 4 &amp; 5 years old. The idea is that you can start to see outside yourself. This is something that people with severe mental health challenges have a hard time with. </a:t>
            </a:r>
            <a:endParaRPr>
              <a:latin typeface="Times New Roman"/>
              <a:ea typeface="Times New Roman"/>
              <a:cs typeface="Times New Roman"/>
              <a:sym typeface="Times New Roman"/>
            </a:endParaRPr>
          </a:p>
          <a:p>
            <a:pPr indent="0" lvl="0" marL="0" rtl="0" algn="l">
              <a:spcBef>
                <a:spcPts val="1200"/>
              </a:spcBef>
              <a:spcAft>
                <a:spcPts val="1200"/>
              </a:spcAft>
              <a:buNone/>
            </a:pPr>
            <a:r>
              <a:rPr lang="en">
                <a:latin typeface="Times New Roman"/>
                <a:ea typeface="Times New Roman"/>
                <a:cs typeface="Times New Roman"/>
                <a:sym typeface="Times New Roman"/>
              </a:rPr>
              <a:t>Children usually develop this to learn coping mechanisms and to understand the world around themselves through their mind. Not to be confused as a theory but the ability to mentalize their world. (Churchland, P.M., 1994) </a:t>
            </a:r>
            <a:endParaRPr>
              <a:latin typeface="Times New Roman"/>
              <a:ea typeface="Times New Roman"/>
              <a:cs typeface="Times New Roman"/>
              <a:sym typeface="Times New Roman"/>
            </a:endParaRPr>
          </a:p>
        </p:txBody>
      </p:sp>
      <p:pic>
        <p:nvPicPr>
          <p:cNvPr id="80" name="Google Shape;80;p16"/>
          <p:cNvPicPr preferRelativeResize="0"/>
          <p:nvPr/>
        </p:nvPicPr>
        <p:blipFill>
          <a:blip r:embed="rId3">
            <a:alphaModFix/>
          </a:blip>
          <a:stretch>
            <a:fillRect/>
          </a:stretch>
        </p:blipFill>
        <p:spPr>
          <a:xfrm>
            <a:off x="4034000" y="66500"/>
            <a:ext cx="4657426" cy="2412425"/>
          </a:xfrm>
          <a:prstGeom prst="rect">
            <a:avLst/>
          </a:prstGeom>
          <a:noFill/>
          <a:ln>
            <a:noFill/>
          </a:ln>
        </p:spPr>
      </p:pic>
    </p:spTree>
  </p:cSld>
  <p:clrMapOvr>
    <a:masterClrMapping/>
  </p:clrMapOvr>
  <mc:AlternateContent>
    <mc:Choice Requires="p14">
      <p:transition spd="slow" p14:dur="1700">
        <p:pus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Suicide rates of children under 25 years.</a:t>
            </a:r>
            <a:endParaRPr>
              <a:latin typeface="Times New Roman"/>
              <a:ea typeface="Times New Roman"/>
              <a:cs typeface="Times New Roman"/>
              <a:sym typeface="Times New Roman"/>
            </a:endParaRPr>
          </a:p>
        </p:txBody>
      </p:sp>
      <p:sp>
        <p:nvSpPr>
          <p:cNvPr id="86" name="Google Shape;86;p17"/>
          <p:cNvSpPr txBox="1"/>
          <p:nvPr>
            <p:ph idx="1" type="body"/>
          </p:nvPr>
        </p:nvSpPr>
        <p:spPr>
          <a:xfrm>
            <a:off x="311700" y="1017725"/>
            <a:ext cx="8520600" cy="3708900"/>
          </a:xfrm>
          <a:prstGeom prst="rect">
            <a:avLst/>
          </a:prstGeom>
        </p:spPr>
        <p:txBody>
          <a:bodyPr anchorCtr="0" anchor="t" bIns="91425" lIns="91425" spcFirstLastPara="1" rIns="91425" wrap="square" tIns="91425">
            <a:normAutofit/>
          </a:bodyPr>
          <a:lstStyle/>
          <a:p>
            <a:pPr indent="9144" lvl="0" marL="0" rtl="0" algn="l">
              <a:spcBef>
                <a:spcPts val="0"/>
              </a:spcBef>
              <a:spcAft>
                <a:spcPts val="1200"/>
              </a:spcAft>
              <a:buNone/>
            </a:pPr>
            <a:r>
              <a:rPr lang="en" sz="1900">
                <a:latin typeface="Times New Roman"/>
                <a:ea typeface="Times New Roman"/>
                <a:cs typeface="Times New Roman"/>
                <a:sym typeface="Times New Roman"/>
              </a:rPr>
              <a:t>This is one of the most </a:t>
            </a:r>
            <a:r>
              <a:rPr lang="en" sz="1900">
                <a:latin typeface="Times New Roman"/>
                <a:ea typeface="Times New Roman"/>
                <a:cs typeface="Times New Roman"/>
                <a:sym typeface="Times New Roman"/>
              </a:rPr>
              <a:t>disheartening</a:t>
            </a:r>
            <a:r>
              <a:rPr lang="en" sz="1900">
                <a:latin typeface="Times New Roman"/>
                <a:ea typeface="Times New Roman"/>
                <a:cs typeface="Times New Roman"/>
                <a:sym typeface="Times New Roman"/>
              </a:rPr>
              <a:t> things to hear but the rate of children under the age of 25 to comit suicide in 1964 was roughly 2.5 per 100,000.</a:t>
            </a:r>
            <a:r>
              <a:rPr lang="en" sz="1900">
                <a:latin typeface="Times New Roman"/>
                <a:ea typeface="Times New Roman"/>
                <a:cs typeface="Times New Roman"/>
                <a:sym typeface="Times New Roman"/>
              </a:rPr>
              <a:t> (Grove, R. G. &amp; et al. 1950-64)</a:t>
            </a:r>
            <a:r>
              <a:rPr lang="en" sz="1900">
                <a:latin typeface="Times New Roman"/>
                <a:ea typeface="Times New Roman"/>
                <a:cs typeface="Times New Roman"/>
                <a:sym typeface="Times New Roman"/>
              </a:rPr>
              <a:t> The suicide rate of the same age group in 2021 was 11 per 100,000. (CDC Prevention, 2021) Why? To say that we changed the way we diagnosis is not the causausation of increased suicide rates and mental health rates, but what if it were caused by not being able to cope or not having an identity to understand outside of ones self or ToM and would changing this help?</a:t>
            </a:r>
            <a:endParaRPr sz="1900">
              <a:latin typeface="Times New Roman"/>
              <a:ea typeface="Times New Roman"/>
              <a:cs typeface="Times New Roman"/>
              <a:sym typeface="Times New Roman"/>
            </a:endParaRPr>
          </a:p>
        </p:txBody>
      </p:sp>
      <p:pic>
        <p:nvPicPr>
          <p:cNvPr id="87" name="Google Shape;87;p17"/>
          <p:cNvPicPr preferRelativeResize="0"/>
          <p:nvPr/>
        </p:nvPicPr>
        <p:blipFill>
          <a:blip r:embed="rId3">
            <a:alphaModFix/>
          </a:blip>
          <a:stretch>
            <a:fillRect/>
          </a:stretch>
        </p:blipFill>
        <p:spPr>
          <a:xfrm>
            <a:off x="7146900" y="3056475"/>
            <a:ext cx="1899548" cy="2239648"/>
          </a:xfrm>
          <a:prstGeom prst="rect">
            <a:avLst/>
          </a:prstGeom>
          <a:noFill/>
          <a:ln>
            <a:noFill/>
          </a:ln>
        </p:spPr>
      </p:pic>
    </p:spTree>
  </p:cSld>
  <p:clrMapOvr>
    <a:masterClrMapping/>
  </p:clrMapOvr>
  <mc:AlternateContent>
    <mc:Choice Requires="p14">
      <p:transition spd="slow" p14:dur="3000">
        <p:push/>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87"/>
                                        </p:tgtEl>
                                        <p:attrNameLst>
                                          <p:attrName>style.visibility</p:attrName>
                                        </p:attrNameLst>
                                      </p:cBhvr>
                                      <p:to>
                                        <p:strVal val="visible"/>
                                      </p:to>
                                    </p:set>
                                    <p:anim calcmode="lin" valueType="num">
                                      <p:cBhvr additive="base">
                                        <p:cTn dur="1000"/>
                                        <p:tgtEl>
                                          <p:spTgt spid="87"/>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The end of the </a:t>
            </a:r>
            <a:r>
              <a:rPr lang="en">
                <a:latin typeface="Times New Roman"/>
                <a:ea typeface="Times New Roman"/>
                <a:cs typeface="Times New Roman"/>
                <a:sym typeface="Times New Roman"/>
              </a:rPr>
              <a:t>beginning. </a:t>
            </a:r>
            <a:endParaRPr>
              <a:latin typeface="Times New Roman"/>
              <a:ea typeface="Times New Roman"/>
              <a:cs typeface="Times New Roman"/>
              <a:sym typeface="Times New Roman"/>
            </a:endParaRPr>
          </a:p>
        </p:txBody>
      </p:sp>
      <p:sp>
        <p:nvSpPr>
          <p:cNvPr id="93" name="Google Shape;93;p18"/>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000">
                <a:latin typeface="Times New Roman"/>
                <a:ea typeface="Times New Roman"/>
                <a:cs typeface="Times New Roman"/>
                <a:sym typeface="Times New Roman"/>
              </a:rPr>
              <a:t>Once I complete the rest of the review I plan to add to my discoveries and implications of someone not having healthy neural pathways to form ToM or coping mechanisms and that can not create </a:t>
            </a:r>
            <a:r>
              <a:rPr lang="en" sz="2000">
                <a:latin typeface="Times New Roman"/>
                <a:ea typeface="Times New Roman"/>
                <a:cs typeface="Times New Roman"/>
                <a:sym typeface="Times New Roman"/>
              </a:rPr>
              <a:t>the</a:t>
            </a:r>
            <a:r>
              <a:rPr lang="en" sz="2000">
                <a:latin typeface="Times New Roman"/>
                <a:ea typeface="Times New Roman"/>
                <a:cs typeface="Times New Roman"/>
                <a:sym typeface="Times New Roman"/>
              </a:rPr>
              <a:t> ability to be within society. We know that as a human race we are social creatures and to not ignore that fact I think can be problematic. Our children are our future and one day they will take over. I know that I want the development of our children to be balanced and complete, making their ability to navigate life and make policy for me when I am old. To be in a better society then what I grew up in is the goal. </a:t>
            </a:r>
            <a:endParaRPr sz="2000">
              <a:latin typeface="Times New Roman"/>
              <a:ea typeface="Times New Roman"/>
              <a:cs typeface="Times New Roman"/>
              <a:sym typeface="Times New Roman"/>
            </a:endParaRPr>
          </a:p>
        </p:txBody>
      </p:sp>
    </p:spTree>
  </p:cSld>
  <p:clrMapOvr>
    <a:masterClrMapping/>
  </p:clrMapOvr>
  <mc:AlternateContent>
    <mc:Choice Requires="p14">
      <p:transition spd="slow" p14:dur="2500">
        <p:pus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Citations </a:t>
            </a:r>
            <a:endParaRPr/>
          </a:p>
        </p:txBody>
      </p:sp>
      <p:sp>
        <p:nvSpPr>
          <p:cNvPr id="99" name="Google Shape;99;p19"/>
          <p:cNvSpPr txBox="1"/>
          <p:nvPr>
            <p:ph idx="1" type="body"/>
          </p:nvPr>
        </p:nvSpPr>
        <p:spPr>
          <a:xfrm>
            <a:off x="311700" y="1234075"/>
            <a:ext cx="8520600" cy="3334800"/>
          </a:xfrm>
          <a:prstGeom prst="rect">
            <a:avLst/>
          </a:prstGeom>
        </p:spPr>
        <p:txBody>
          <a:bodyPr anchorCtr="0" anchor="t" bIns="91425" lIns="91425" spcFirstLastPara="1" rIns="91425" wrap="square" tIns="91425">
            <a:normAutofit fontScale="55000"/>
          </a:bodyPr>
          <a:lstStyle/>
          <a:p>
            <a:pPr indent="0" lvl="0" marL="0" rtl="0" algn="l">
              <a:spcBef>
                <a:spcPts val="0"/>
              </a:spcBef>
              <a:spcAft>
                <a:spcPts val="0"/>
              </a:spcAft>
              <a:buNone/>
            </a:pPr>
            <a:r>
              <a:rPr lang="en"/>
              <a:t>Bassok, D. &amp; et al., (2016), “Is </a:t>
            </a:r>
            <a:r>
              <a:rPr lang="en"/>
              <a:t>Kindergarten</a:t>
            </a:r>
            <a:r>
              <a:rPr lang="en"/>
              <a:t> the New First Grade?” University of Virginia, Vol. 1 No. 4 pp 1-31. </a:t>
            </a:r>
            <a:r>
              <a:rPr lang="en" u="sng">
                <a:solidFill>
                  <a:schemeClr val="hlink"/>
                </a:solidFill>
                <a:hlinkClick r:id="rId3"/>
              </a:rPr>
              <a:t>https://www.CASEL.org</a:t>
            </a:r>
            <a:r>
              <a:rPr lang="en"/>
              <a:t> </a:t>
            </a:r>
            <a:endParaRPr/>
          </a:p>
          <a:p>
            <a:pPr indent="0" lvl="0" marL="0" rtl="0" algn="l">
              <a:spcBef>
                <a:spcPts val="1200"/>
              </a:spcBef>
              <a:spcAft>
                <a:spcPts val="0"/>
              </a:spcAft>
              <a:buNone/>
            </a:pPr>
            <a:r>
              <a:rPr lang="en"/>
              <a:t>Borman, T.H. &amp; et al., (2018), “I3 BARR Validation Study Impact Findings: </a:t>
            </a:r>
            <a:r>
              <a:rPr lang="en"/>
              <a:t>Cohorts</a:t>
            </a:r>
            <a:r>
              <a:rPr lang="en"/>
              <a:t> 1 &amp; 2.” American Institute for Research (AIR), </a:t>
            </a:r>
            <a:r>
              <a:rPr lang="en" u="sng">
                <a:solidFill>
                  <a:schemeClr val="hlink"/>
                </a:solidFill>
                <a:hlinkClick r:id="rId4"/>
              </a:rPr>
              <a:t>https://www.CASEL.org</a:t>
            </a:r>
            <a:endParaRPr/>
          </a:p>
          <a:p>
            <a:pPr indent="0" lvl="0" marL="0" rtl="0" algn="l">
              <a:spcBef>
                <a:spcPts val="1200"/>
              </a:spcBef>
              <a:spcAft>
                <a:spcPts val="0"/>
              </a:spcAft>
              <a:buNone/>
            </a:pPr>
            <a:r>
              <a:rPr lang="en"/>
              <a:t>CDC Prevetion, (2021), “Disparities in Suicide.” Center for Disease Control and Prevention, </a:t>
            </a:r>
            <a:r>
              <a:rPr lang="en" u="sng">
                <a:solidFill>
                  <a:schemeClr val="accent5"/>
                </a:solidFill>
                <a:hlinkClick r:id="rId5">
                  <a:extLst>
                    <a:ext uri="{A12FA001-AC4F-418D-AE19-62706E023703}">
                      <ahyp:hlinkClr val="tx"/>
                    </a:ext>
                  </a:extLst>
                </a:hlinkClick>
              </a:rPr>
              <a:t>https://www.cdc.gov</a:t>
            </a:r>
            <a:r>
              <a:rPr lang="en"/>
              <a:t> </a:t>
            </a:r>
            <a:endParaRPr/>
          </a:p>
          <a:p>
            <a:pPr indent="0" lvl="0" marL="0" rtl="0" algn="l">
              <a:spcBef>
                <a:spcPts val="1200"/>
              </a:spcBef>
              <a:spcAft>
                <a:spcPts val="0"/>
              </a:spcAft>
              <a:buNone/>
            </a:pPr>
            <a:r>
              <a:rPr lang="en"/>
              <a:t>Churchland, P.M. (1994), “Folk Psychology (2).” In. S. Guttenplan (ed.). A Composition of the Philosophy of Mind. Oxford, Blackwell. </a:t>
            </a:r>
            <a:endParaRPr/>
          </a:p>
          <a:p>
            <a:pPr indent="0" lvl="0" marL="0" rtl="0" algn="l">
              <a:spcBef>
                <a:spcPts val="1200"/>
              </a:spcBef>
              <a:spcAft>
                <a:spcPts val="0"/>
              </a:spcAft>
              <a:buNone/>
            </a:pPr>
            <a:r>
              <a:rPr lang="en"/>
              <a:t>Corsello, M. &amp; Sharma, A., (2015), “Building Assets Reducing Risk: BARR.” Corsello Consulting &amp; S&amp;S Consulting, </a:t>
            </a:r>
            <a:r>
              <a:rPr lang="en" u="sng">
                <a:solidFill>
                  <a:schemeClr val="hlink"/>
                </a:solidFill>
                <a:hlinkClick r:id="rId6"/>
              </a:rPr>
              <a:t>https://www.CASEL.org</a:t>
            </a:r>
            <a:r>
              <a:rPr lang="en"/>
              <a:t> </a:t>
            </a:r>
            <a:endParaRPr/>
          </a:p>
          <a:p>
            <a:pPr indent="0" lvl="0" marL="0" rtl="0" algn="l">
              <a:spcBef>
                <a:spcPts val="1200"/>
              </a:spcBef>
              <a:spcAft>
                <a:spcPts val="0"/>
              </a:spcAft>
              <a:buClr>
                <a:schemeClr val="dk2"/>
              </a:buClr>
              <a:buSzPct val="61111"/>
              <a:buFont typeface="Arial"/>
              <a:buNone/>
            </a:pPr>
            <a:r>
              <a:rPr lang="en"/>
              <a:t>Dimond, A.D. &amp; Lee K., (2011), “Interventions Shown to Aid Executive Function Development in Children 4 to 12 Years Old.” SCIENCE, Vol. 333, </a:t>
            </a:r>
            <a:r>
              <a:rPr lang="en" u="sng">
                <a:solidFill>
                  <a:schemeClr val="hlink"/>
                </a:solidFill>
                <a:hlinkClick r:id="rId7"/>
              </a:rPr>
              <a:t>https://www.sciencemag.org</a:t>
            </a:r>
            <a:r>
              <a:rPr lang="en"/>
              <a:t> </a:t>
            </a:r>
            <a:endParaRPr/>
          </a:p>
          <a:p>
            <a:pPr indent="0" lvl="0" marL="0" rtl="0" algn="l">
              <a:spcBef>
                <a:spcPts val="1200"/>
              </a:spcBef>
              <a:spcAft>
                <a:spcPts val="0"/>
              </a:spcAft>
              <a:buNone/>
            </a:pPr>
            <a:r>
              <a:rPr lang="en"/>
              <a:t>Grove, R. G. &amp; et al, (1950-1964), “Suicide in the Unite States 1950-1964.” U.S. Department of Health, Education and Welfare, </a:t>
            </a:r>
            <a:r>
              <a:rPr lang="en" u="sng">
                <a:solidFill>
                  <a:schemeClr val="hlink"/>
                </a:solidFill>
                <a:hlinkClick r:id="rId8"/>
              </a:rPr>
              <a:t>https://www.stacks.cdc.gov</a:t>
            </a:r>
            <a:r>
              <a:rPr lang="en"/>
              <a:t> </a:t>
            </a:r>
            <a:endParaRPr/>
          </a:p>
          <a:p>
            <a:pPr indent="0" lvl="0" marL="0" rtl="0" algn="l">
              <a:spcBef>
                <a:spcPts val="1200"/>
              </a:spcBef>
              <a:spcAft>
                <a:spcPts val="1200"/>
              </a:spcAft>
              <a:buNone/>
            </a:pPr>
            <a:r>
              <a:rPr lang="en"/>
              <a:t>Policy Studies </a:t>
            </a:r>
            <a:r>
              <a:rPr lang="en"/>
              <a:t>Associates</a:t>
            </a:r>
            <a:r>
              <a:rPr lang="en"/>
              <a:t> INC. (2012), “CIty Year’s Whole School Whole Child Model on Partners School’s Performance.” Policy Studies Associates, INC., </a:t>
            </a:r>
            <a:r>
              <a:rPr lang="en" u="sng">
                <a:solidFill>
                  <a:schemeClr val="hlink"/>
                </a:solidFill>
                <a:hlinkClick r:id="rId9"/>
              </a:rPr>
              <a:t>https://www.CASEL.org</a:t>
            </a:r>
            <a:r>
              <a:rPr lang="en"/>
              <a: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1AFD1"/>
      </a:accent4>
      <a:accent5>
        <a:srgbClr val="0F9D58"/>
      </a:accent5>
      <a:accent6>
        <a:srgbClr val="9C27B0"/>
      </a:accent6>
      <a:hlink>
        <a:srgbClr val="0F9D58"/>
      </a:hlink>
      <a:folHlink>
        <a:srgbClr val="0F9D5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